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3067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9038A-6762-4B2C-B3ED-BB86EEF8F1F2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A8786234-7B42-438B-8AC9-A7F6DB604823}">
      <dgm:prSet custT="1"/>
      <dgm:spPr/>
      <dgm:t>
        <a:bodyPr/>
        <a:lstStyle/>
        <a:p>
          <a:r>
            <a:rPr lang="pt-PT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PT" sz="1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Políticas de segurança da informação</a:t>
          </a:r>
          <a:endParaRPr lang="pt-PT" sz="105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F2F3C9-EEAB-413B-BD76-A14A90CF125D}" type="parTrans" cxnId="{4D48AFBE-5DE8-474D-8FD2-93DCB6CF941F}">
      <dgm:prSet/>
      <dgm:spPr/>
      <dgm:t>
        <a:bodyPr/>
        <a:lstStyle/>
        <a:p>
          <a:endParaRPr lang="pt-PT"/>
        </a:p>
      </dgm:t>
    </dgm:pt>
    <dgm:pt modelId="{8AD8C5F8-3C4B-4EA9-AEE7-FABE21B38A06}" type="sibTrans" cxnId="{4D48AFBE-5DE8-474D-8FD2-93DCB6CF941F}">
      <dgm:prSet custT="1"/>
      <dgm:spPr/>
      <dgm:t>
        <a:bodyPr/>
        <a:lstStyle/>
        <a:p>
          <a:r>
            <a:rPr lang="pt-PT" sz="105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Gestão de ativos </a:t>
          </a:r>
        </a:p>
      </dgm:t>
    </dgm:pt>
    <dgm:pt modelId="{E490ABB8-E545-471E-8FC2-8D406BC0FC9F}">
      <dgm:prSet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Organização de segurança da informação</a:t>
          </a:r>
        </a:p>
      </dgm:t>
    </dgm:pt>
    <dgm:pt modelId="{2DE843CE-5C08-4E96-9ED3-FA4D35B5AD73}" type="parTrans" cxnId="{0002BB85-A7EE-4FAF-82BC-4FD10052248C}">
      <dgm:prSet/>
      <dgm:spPr/>
      <dgm:t>
        <a:bodyPr/>
        <a:lstStyle/>
        <a:p>
          <a:endParaRPr lang="pt-PT"/>
        </a:p>
      </dgm:t>
    </dgm:pt>
    <dgm:pt modelId="{CF62AFCD-F506-4DD1-8A09-CE990F786C3A}" type="sibTrans" cxnId="{0002BB85-A7EE-4FAF-82BC-4FD10052248C}">
      <dgm:prSet custT="1"/>
      <dgm:spPr/>
      <dgm:t>
        <a:bodyPr/>
        <a:lstStyle/>
        <a:p>
          <a:r>
            <a:rPr lang="pt-PT" sz="12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Controlo de acesso</a:t>
          </a:r>
        </a:p>
      </dgm:t>
    </dgm:pt>
    <dgm:pt modelId="{64FCB430-72A8-495E-80FA-B3A490603265}">
      <dgm:prSet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Segurança de Recursos humanos</a:t>
          </a:r>
        </a:p>
      </dgm:t>
    </dgm:pt>
    <dgm:pt modelId="{8D564C8A-6DCE-496A-ACD5-0AC69555F4CC}" type="parTrans" cxnId="{1205C2A3-2A49-4133-9D78-3B0343B7BD1F}">
      <dgm:prSet/>
      <dgm:spPr/>
      <dgm:t>
        <a:bodyPr/>
        <a:lstStyle/>
        <a:p>
          <a:endParaRPr lang="pt-PT"/>
        </a:p>
      </dgm:t>
    </dgm:pt>
    <dgm:pt modelId="{34728EF4-D3DB-47B9-8AB5-AA594D1221B7}" type="sibTrans" cxnId="{1205C2A3-2A49-4133-9D78-3B0343B7BD1F}">
      <dgm:prSet custT="1"/>
      <dgm:spPr/>
      <dgm:t>
        <a:bodyPr/>
        <a:lstStyle/>
        <a:p>
          <a:r>
            <a:rPr lang="pt-PT" sz="11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Criptografia</a:t>
          </a:r>
        </a:p>
      </dgm:t>
    </dgm:pt>
    <dgm:pt modelId="{7DFEFA07-1E4A-4A38-9927-477B75C0752F}">
      <dgm:prSet custT="1"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sz="1050" b="1" i="1" dirty="0">
              <a:solidFill>
                <a:schemeClr val="tx1"/>
              </a:solidFill>
            </a:rPr>
            <a:t>Segurança Física e Ambiental </a:t>
          </a:r>
          <a:endParaRPr lang="pt-PT" sz="1050" b="1" i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4BE6A1-5BE8-4C12-ABF6-55051C7287E9}" type="parTrans" cxnId="{F13EABED-C5DC-4213-8B10-9415FE392CE9}">
      <dgm:prSet/>
      <dgm:spPr/>
      <dgm:t>
        <a:bodyPr/>
        <a:lstStyle/>
        <a:p>
          <a:endParaRPr lang="pt-PT"/>
        </a:p>
      </dgm:t>
    </dgm:pt>
    <dgm:pt modelId="{1A5FCD9D-28CE-407E-9FB8-A8857731FE22}" type="sibTrans" cxnId="{F13EABED-C5DC-4213-8B10-9415FE392CE9}">
      <dgm:prSet custT="1"/>
      <dgm:spPr/>
      <dgm:t>
        <a:bodyPr/>
        <a:lstStyle/>
        <a:p>
          <a:r>
            <a:rPr lang="pt-PT" sz="1200" b="1" i="1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Operações de Segurança</a:t>
          </a:r>
        </a:p>
      </dgm:t>
    </dgm:pt>
    <dgm:pt modelId="{A032D856-14A5-4633-B491-E234F5F9291D}">
      <dgm:prSet custT="1"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sz="1000" b="1" i="1" dirty="0">
              <a:solidFill>
                <a:schemeClr val="tx1"/>
              </a:solidFill>
            </a:rPr>
            <a:t>Comunicações seguras </a:t>
          </a:r>
          <a:endParaRPr lang="pt-PT" sz="1000" b="1" i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EF09E9-AC50-49EC-B976-F7252EEEE035}" type="parTrans" cxnId="{9991C3B3-875B-4FA9-8CFC-7F388B307A42}">
      <dgm:prSet/>
      <dgm:spPr/>
      <dgm:t>
        <a:bodyPr/>
        <a:lstStyle/>
        <a:p>
          <a:endParaRPr lang="pt-PT"/>
        </a:p>
      </dgm:t>
    </dgm:pt>
    <dgm:pt modelId="{19B811B1-1BD9-4831-9DF9-3DA332E67E25}" type="sibTrans" cxnId="{9991C3B3-875B-4FA9-8CFC-7F388B307A42}">
      <dgm:prSet custT="1"/>
      <dgm:spPr/>
      <dgm:t>
        <a:bodyPr/>
        <a:lstStyle/>
        <a:p>
          <a:r>
            <a:rPr lang="pt-PT" sz="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Aquisição, desenvolvimento e manutenção da informação</a:t>
          </a:r>
        </a:p>
      </dgm:t>
    </dgm:pt>
    <dgm:pt modelId="{FE439937-0EDB-4CB7-BFE2-E7EF042F82D3}" type="pres">
      <dgm:prSet presAssocID="{3029038A-6762-4B2C-B3ED-BB86EEF8F1F2}" presName="Name0" presStyleCnt="0">
        <dgm:presLayoutVars>
          <dgm:chMax/>
          <dgm:chPref/>
          <dgm:dir/>
          <dgm:animLvl val="lvl"/>
        </dgm:presLayoutVars>
      </dgm:prSet>
      <dgm:spPr/>
    </dgm:pt>
    <dgm:pt modelId="{15C782E0-AAA9-4237-924F-C0228E486DED}" type="pres">
      <dgm:prSet presAssocID="{A8786234-7B42-438B-8AC9-A7F6DB604823}" presName="composite" presStyleCnt="0"/>
      <dgm:spPr/>
    </dgm:pt>
    <dgm:pt modelId="{2175D9A2-0046-44D7-98ED-DA51F9C917F4}" type="pres">
      <dgm:prSet presAssocID="{A8786234-7B42-438B-8AC9-A7F6DB604823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2A45CA0B-B11D-48A2-81ED-16653DA3E025}" type="pres">
      <dgm:prSet presAssocID="{A8786234-7B42-438B-8AC9-A7F6DB604823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DA7D161-0628-4D2D-AFAA-7FA8F221B7BD}" type="pres">
      <dgm:prSet presAssocID="{A8786234-7B42-438B-8AC9-A7F6DB604823}" presName="BalanceSpacing" presStyleCnt="0"/>
      <dgm:spPr/>
    </dgm:pt>
    <dgm:pt modelId="{DFDFF936-FF70-4C85-B8A6-6F057E2678F4}" type="pres">
      <dgm:prSet presAssocID="{A8786234-7B42-438B-8AC9-A7F6DB604823}" presName="BalanceSpacing1" presStyleCnt="0"/>
      <dgm:spPr/>
    </dgm:pt>
    <dgm:pt modelId="{9D89F87B-87D6-4B62-A781-E30128121C88}" type="pres">
      <dgm:prSet presAssocID="{8AD8C5F8-3C4B-4EA9-AEE7-FABE21B38A06}" presName="Accent1Text" presStyleLbl="node1" presStyleIdx="1" presStyleCnt="10" custScaleX="101396" custScaleY="101693"/>
      <dgm:spPr/>
    </dgm:pt>
    <dgm:pt modelId="{E51769B0-56F8-4D5C-B1A7-E31118115C2C}" type="pres">
      <dgm:prSet presAssocID="{8AD8C5F8-3C4B-4EA9-AEE7-FABE21B38A06}" presName="spaceBetweenRectangles" presStyleCnt="0"/>
      <dgm:spPr/>
    </dgm:pt>
    <dgm:pt modelId="{1469282C-70C6-496C-B76E-91FC1EFEF291}" type="pres">
      <dgm:prSet presAssocID="{64FCB430-72A8-495E-80FA-B3A490603265}" presName="composite" presStyleCnt="0"/>
      <dgm:spPr/>
    </dgm:pt>
    <dgm:pt modelId="{20161502-D6B1-4312-B8E9-4DA2E0A73732}" type="pres">
      <dgm:prSet presAssocID="{64FCB430-72A8-495E-80FA-B3A490603265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CF9660A3-199A-4C0C-A7A3-78B001BEEC17}" type="pres">
      <dgm:prSet presAssocID="{64FCB430-72A8-495E-80FA-B3A490603265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EF8604A-A4FB-4958-93C4-DEFA97507584}" type="pres">
      <dgm:prSet presAssocID="{64FCB430-72A8-495E-80FA-B3A490603265}" presName="BalanceSpacing" presStyleCnt="0"/>
      <dgm:spPr/>
    </dgm:pt>
    <dgm:pt modelId="{3A722D3D-28AA-48CA-9B93-01C04CFD2375}" type="pres">
      <dgm:prSet presAssocID="{64FCB430-72A8-495E-80FA-B3A490603265}" presName="BalanceSpacing1" presStyleCnt="0"/>
      <dgm:spPr/>
    </dgm:pt>
    <dgm:pt modelId="{1E63840A-35EE-45DF-9DB1-C1E2B11DFF2D}" type="pres">
      <dgm:prSet presAssocID="{34728EF4-D3DB-47B9-8AB5-AA594D1221B7}" presName="Accent1Text" presStyleLbl="node1" presStyleIdx="3" presStyleCnt="10"/>
      <dgm:spPr/>
    </dgm:pt>
    <dgm:pt modelId="{A53FE62F-7273-4DA8-B31A-41B93CD83AD6}" type="pres">
      <dgm:prSet presAssocID="{34728EF4-D3DB-47B9-8AB5-AA594D1221B7}" presName="spaceBetweenRectangles" presStyleCnt="0"/>
      <dgm:spPr/>
    </dgm:pt>
    <dgm:pt modelId="{D0B6FD96-9C52-4D16-9249-7598F6A1087F}" type="pres">
      <dgm:prSet presAssocID="{7DFEFA07-1E4A-4A38-9927-477B75C0752F}" presName="composite" presStyleCnt="0"/>
      <dgm:spPr/>
    </dgm:pt>
    <dgm:pt modelId="{AF79C582-5B5C-4554-B21B-C5D3FDC98054}" type="pres">
      <dgm:prSet presAssocID="{7DFEFA07-1E4A-4A38-9927-477B75C0752F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B1F9A1AF-C6D9-4B04-806C-E6F469B9DBAB}" type="pres">
      <dgm:prSet presAssocID="{7DFEFA07-1E4A-4A38-9927-477B75C0752F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41F17A05-AD48-4304-A819-96197449548D}" type="pres">
      <dgm:prSet presAssocID="{7DFEFA07-1E4A-4A38-9927-477B75C0752F}" presName="BalanceSpacing" presStyleCnt="0"/>
      <dgm:spPr/>
    </dgm:pt>
    <dgm:pt modelId="{AAEDE966-819B-4B22-80B9-A5A2D4E31C84}" type="pres">
      <dgm:prSet presAssocID="{7DFEFA07-1E4A-4A38-9927-477B75C0752F}" presName="BalanceSpacing1" presStyleCnt="0"/>
      <dgm:spPr/>
    </dgm:pt>
    <dgm:pt modelId="{98BE1440-A8D5-4D77-BAD2-D69AB5520E57}" type="pres">
      <dgm:prSet presAssocID="{1A5FCD9D-28CE-407E-9FB8-A8857731FE22}" presName="Accent1Text" presStyleLbl="node1" presStyleIdx="5" presStyleCnt="10" custLinFactNeighborX="1411" custLinFactNeighborY="0"/>
      <dgm:spPr/>
    </dgm:pt>
    <dgm:pt modelId="{2FA4DC0F-FF08-4CB7-9534-D71B4E34DF7F}" type="pres">
      <dgm:prSet presAssocID="{1A5FCD9D-28CE-407E-9FB8-A8857731FE22}" presName="spaceBetweenRectangles" presStyleCnt="0"/>
      <dgm:spPr/>
    </dgm:pt>
    <dgm:pt modelId="{80425FFE-7E42-4409-AB6C-8F6CD635F5E2}" type="pres">
      <dgm:prSet presAssocID="{E490ABB8-E545-471E-8FC2-8D406BC0FC9F}" presName="composite" presStyleCnt="0"/>
      <dgm:spPr/>
    </dgm:pt>
    <dgm:pt modelId="{AB61BB07-6160-4B8B-B8C0-CF459EC23F5B}" type="pres">
      <dgm:prSet presAssocID="{E490ABB8-E545-471E-8FC2-8D406BC0FC9F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C4331DAD-433C-470F-A47F-5D577D848C4E}" type="pres">
      <dgm:prSet presAssocID="{E490ABB8-E545-471E-8FC2-8D406BC0FC9F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20DD93E-B7C6-44CF-A329-4D7C08A1A947}" type="pres">
      <dgm:prSet presAssocID="{E490ABB8-E545-471E-8FC2-8D406BC0FC9F}" presName="BalanceSpacing" presStyleCnt="0"/>
      <dgm:spPr/>
    </dgm:pt>
    <dgm:pt modelId="{3EFC9B57-D772-4FB2-AEFD-8382CB88B0FD}" type="pres">
      <dgm:prSet presAssocID="{E490ABB8-E545-471E-8FC2-8D406BC0FC9F}" presName="BalanceSpacing1" presStyleCnt="0"/>
      <dgm:spPr/>
    </dgm:pt>
    <dgm:pt modelId="{733E2717-486D-4DEF-8067-66D391FAF52A}" type="pres">
      <dgm:prSet presAssocID="{CF62AFCD-F506-4DD1-8A09-CE990F786C3A}" presName="Accent1Text" presStyleLbl="node1" presStyleIdx="7" presStyleCnt="10"/>
      <dgm:spPr/>
    </dgm:pt>
    <dgm:pt modelId="{DCF0669B-0BBC-461D-9886-4ECC2343865C}" type="pres">
      <dgm:prSet presAssocID="{CF62AFCD-F506-4DD1-8A09-CE990F786C3A}" presName="spaceBetweenRectangles" presStyleCnt="0"/>
      <dgm:spPr/>
    </dgm:pt>
    <dgm:pt modelId="{1E34524F-8C43-4C87-B063-74BFEBEBC187}" type="pres">
      <dgm:prSet presAssocID="{A032D856-14A5-4633-B491-E234F5F9291D}" presName="composite" presStyleCnt="0"/>
      <dgm:spPr/>
    </dgm:pt>
    <dgm:pt modelId="{9B135281-CF9F-46E1-8488-6677A9757B0A}" type="pres">
      <dgm:prSet presAssocID="{A032D856-14A5-4633-B491-E234F5F9291D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103B1C90-6D52-43BD-86E3-4E4909829ABD}" type="pres">
      <dgm:prSet presAssocID="{A032D856-14A5-4633-B491-E234F5F9291D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F85D29D-D5DA-46A1-BB1E-4F8EB4D2B763}" type="pres">
      <dgm:prSet presAssocID="{A032D856-14A5-4633-B491-E234F5F9291D}" presName="BalanceSpacing" presStyleCnt="0"/>
      <dgm:spPr/>
    </dgm:pt>
    <dgm:pt modelId="{F366857D-41DD-4A29-9A79-6392E8F1BF18}" type="pres">
      <dgm:prSet presAssocID="{A032D856-14A5-4633-B491-E234F5F9291D}" presName="BalanceSpacing1" presStyleCnt="0"/>
      <dgm:spPr/>
    </dgm:pt>
    <dgm:pt modelId="{60C111CF-FC1E-4464-ABBB-43BD1F768EDA}" type="pres">
      <dgm:prSet presAssocID="{19B811B1-1BD9-4831-9DF9-3DA332E67E25}" presName="Accent1Text" presStyleLbl="node1" presStyleIdx="9" presStyleCnt="10"/>
      <dgm:spPr/>
    </dgm:pt>
  </dgm:ptLst>
  <dgm:cxnLst>
    <dgm:cxn modelId="{71A1731D-2E48-4FDE-A89A-FD44E4D9E568}" type="presOf" srcId="{A032D856-14A5-4633-B491-E234F5F9291D}" destId="{9B135281-CF9F-46E1-8488-6677A9757B0A}" srcOrd="0" destOrd="0" presId="urn:microsoft.com/office/officeart/2008/layout/AlternatingHexagons"/>
    <dgm:cxn modelId="{56DC853D-5CC4-46FF-9CA5-11102C7F551A}" type="presOf" srcId="{64FCB430-72A8-495E-80FA-B3A490603265}" destId="{20161502-D6B1-4312-B8E9-4DA2E0A73732}" srcOrd="0" destOrd="0" presId="urn:microsoft.com/office/officeart/2008/layout/AlternatingHexagons"/>
    <dgm:cxn modelId="{687BFB42-771A-4624-ACE5-2E0B76510B73}" type="presOf" srcId="{1A5FCD9D-28CE-407E-9FB8-A8857731FE22}" destId="{98BE1440-A8D5-4D77-BAD2-D69AB5520E57}" srcOrd="0" destOrd="0" presId="urn:microsoft.com/office/officeart/2008/layout/AlternatingHexagons"/>
    <dgm:cxn modelId="{AB0A1569-A2FA-4E44-A540-DD48024183C1}" type="presOf" srcId="{34728EF4-D3DB-47B9-8AB5-AA594D1221B7}" destId="{1E63840A-35EE-45DF-9DB1-C1E2B11DFF2D}" srcOrd="0" destOrd="0" presId="urn:microsoft.com/office/officeart/2008/layout/AlternatingHexagons"/>
    <dgm:cxn modelId="{0002BB85-A7EE-4FAF-82BC-4FD10052248C}" srcId="{3029038A-6762-4B2C-B3ED-BB86EEF8F1F2}" destId="{E490ABB8-E545-471E-8FC2-8D406BC0FC9F}" srcOrd="3" destOrd="0" parTransId="{2DE843CE-5C08-4E96-9ED3-FA4D35B5AD73}" sibTransId="{CF62AFCD-F506-4DD1-8A09-CE990F786C3A}"/>
    <dgm:cxn modelId="{061B599F-D007-4850-86A2-C01A6EDACE86}" type="presOf" srcId="{E490ABB8-E545-471E-8FC2-8D406BC0FC9F}" destId="{AB61BB07-6160-4B8B-B8C0-CF459EC23F5B}" srcOrd="0" destOrd="0" presId="urn:microsoft.com/office/officeart/2008/layout/AlternatingHexagons"/>
    <dgm:cxn modelId="{1205C2A3-2A49-4133-9D78-3B0343B7BD1F}" srcId="{3029038A-6762-4B2C-B3ED-BB86EEF8F1F2}" destId="{64FCB430-72A8-495E-80FA-B3A490603265}" srcOrd="1" destOrd="0" parTransId="{8D564C8A-6DCE-496A-ACD5-0AC69555F4CC}" sibTransId="{34728EF4-D3DB-47B9-8AB5-AA594D1221B7}"/>
    <dgm:cxn modelId="{3891B6A9-D779-4BF0-8954-1CC890B95624}" type="presOf" srcId="{A8786234-7B42-438B-8AC9-A7F6DB604823}" destId="{2175D9A2-0046-44D7-98ED-DA51F9C917F4}" srcOrd="0" destOrd="0" presId="urn:microsoft.com/office/officeart/2008/layout/AlternatingHexagons"/>
    <dgm:cxn modelId="{9991C3B3-875B-4FA9-8CFC-7F388B307A42}" srcId="{3029038A-6762-4B2C-B3ED-BB86EEF8F1F2}" destId="{A032D856-14A5-4633-B491-E234F5F9291D}" srcOrd="4" destOrd="0" parTransId="{0BEF09E9-AC50-49EC-B976-F7252EEEE035}" sibTransId="{19B811B1-1BD9-4831-9DF9-3DA332E67E25}"/>
    <dgm:cxn modelId="{C6652FB7-498F-4082-859F-AF61832450AB}" type="presOf" srcId="{CF62AFCD-F506-4DD1-8A09-CE990F786C3A}" destId="{733E2717-486D-4DEF-8067-66D391FAF52A}" srcOrd="0" destOrd="0" presId="urn:microsoft.com/office/officeart/2008/layout/AlternatingHexagons"/>
    <dgm:cxn modelId="{7E709AB8-4662-406D-8C64-D7918999243F}" type="presOf" srcId="{7DFEFA07-1E4A-4A38-9927-477B75C0752F}" destId="{AF79C582-5B5C-4554-B21B-C5D3FDC98054}" srcOrd="0" destOrd="0" presId="urn:microsoft.com/office/officeart/2008/layout/AlternatingHexagons"/>
    <dgm:cxn modelId="{82ABB9BC-CBCD-4D34-A676-6F00B5485DEC}" type="presOf" srcId="{8AD8C5F8-3C4B-4EA9-AEE7-FABE21B38A06}" destId="{9D89F87B-87D6-4B62-A781-E30128121C88}" srcOrd="0" destOrd="0" presId="urn:microsoft.com/office/officeart/2008/layout/AlternatingHexagons"/>
    <dgm:cxn modelId="{4D48AFBE-5DE8-474D-8FD2-93DCB6CF941F}" srcId="{3029038A-6762-4B2C-B3ED-BB86EEF8F1F2}" destId="{A8786234-7B42-438B-8AC9-A7F6DB604823}" srcOrd="0" destOrd="0" parTransId="{11F2F3C9-EEAB-413B-BD76-A14A90CF125D}" sibTransId="{8AD8C5F8-3C4B-4EA9-AEE7-FABE21B38A06}"/>
    <dgm:cxn modelId="{012F13C9-1334-4F3A-82A6-788C61E0BE66}" type="presOf" srcId="{19B811B1-1BD9-4831-9DF9-3DA332E67E25}" destId="{60C111CF-FC1E-4464-ABBB-43BD1F768EDA}" srcOrd="0" destOrd="0" presId="urn:microsoft.com/office/officeart/2008/layout/AlternatingHexagons"/>
    <dgm:cxn modelId="{DE9AC3EA-5A17-4D59-A07A-83BB89D6B6F6}" type="presOf" srcId="{3029038A-6762-4B2C-B3ED-BB86EEF8F1F2}" destId="{FE439937-0EDB-4CB7-BFE2-E7EF042F82D3}" srcOrd="0" destOrd="0" presId="urn:microsoft.com/office/officeart/2008/layout/AlternatingHexagons"/>
    <dgm:cxn modelId="{F13EABED-C5DC-4213-8B10-9415FE392CE9}" srcId="{3029038A-6762-4B2C-B3ED-BB86EEF8F1F2}" destId="{7DFEFA07-1E4A-4A38-9927-477B75C0752F}" srcOrd="2" destOrd="0" parTransId="{234BE6A1-5BE8-4C12-ABF6-55051C7287E9}" sibTransId="{1A5FCD9D-28CE-407E-9FB8-A8857731FE22}"/>
    <dgm:cxn modelId="{8DD8721C-962A-41BF-B10F-793D3009F154}" type="presParOf" srcId="{FE439937-0EDB-4CB7-BFE2-E7EF042F82D3}" destId="{15C782E0-AAA9-4237-924F-C0228E486DED}" srcOrd="0" destOrd="0" presId="urn:microsoft.com/office/officeart/2008/layout/AlternatingHexagons"/>
    <dgm:cxn modelId="{075AEC55-6ADB-44B5-8C31-EBAB88F1D79A}" type="presParOf" srcId="{15C782E0-AAA9-4237-924F-C0228E486DED}" destId="{2175D9A2-0046-44D7-98ED-DA51F9C917F4}" srcOrd="0" destOrd="0" presId="urn:microsoft.com/office/officeart/2008/layout/AlternatingHexagons"/>
    <dgm:cxn modelId="{12A21D50-66F6-455B-B63A-8D25307F0083}" type="presParOf" srcId="{15C782E0-AAA9-4237-924F-C0228E486DED}" destId="{2A45CA0B-B11D-48A2-81ED-16653DA3E025}" srcOrd="1" destOrd="0" presId="urn:microsoft.com/office/officeart/2008/layout/AlternatingHexagons"/>
    <dgm:cxn modelId="{4A91C0BB-06B2-42A0-A302-E86B195FC450}" type="presParOf" srcId="{15C782E0-AAA9-4237-924F-C0228E486DED}" destId="{3DA7D161-0628-4D2D-AFAA-7FA8F221B7BD}" srcOrd="2" destOrd="0" presId="urn:microsoft.com/office/officeart/2008/layout/AlternatingHexagons"/>
    <dgm:cxn modelId="{9832F7E6-733A-4571-8F7F-09ED6FB7C436}" type="presParOf" srcId="{15C782E0-AAA9-4237-924F-C0228E486DED}" destId="{DFDFF936-FF70-4C85-B8A6-6F057E2678F4}" srcOrd="3" destOrd="0" presId="urn:microsoft.com/office/officeart/2008/layout/AlternatingHexagons"/>
    <dgm:cxn modelId="{6347CAD7-C857-4600-B4CA-CB9A59D661A5}" type="presParOf" srcId="{15C782E0-AAA9-4237-924F-C0228E486DED}" destId="{9D89F87B-87D6-4B62-A781-E30128121C88}" srcOrd="4" destOrd="0" presId="urn:microsoft.com/office/officeart/2008/layout/AlternatingHexagons"/>
    <dgm:cxn modelId="{8394878B-DBA6-42B0-A3AC-9EA3F7E02DF9}" type="presParOf" srcId="{FE439937-0EDB-4CB7-BFE2-E7EF042F82D3}" destId="{E51769B0-56F8-4D5C-B1A7-E31118115C2C}" srcOrd="1" destOrd="0" presId="urn:microsoft.com/office/officeart/2008/layout/AlternatingHexagons"/>
    <dgm:cxn modelId="{1D8D15AB-FC61-4853-B263-FF5C2D2429FE}" type="presParOf" srcId="{FE439937-0EDB-4CB7-BFE2-E7EF042F82D3}" destId="{1469282C-70C6-496C-B76E-91FC1EFEF291}" srcOrd="2" destOrd="0" presId="urn:microsoft.com/office/officeart/2008/layout/AlternatingHexagons"/>
    <dgm:cxn modelId="{39F98051-1DF8-4A97-AB29-FC5F6874D85A}" type="presParOf" srcId="{1469282C-70C6-496C-B76E-91FC1EFEF291}" destId="{20161502-D6B1-4312-B8E9-4DA2E0A73732}" srcOrd="0" destOrd="0" presId="urn:microsoft.com/office/officeart/2008/layout/AlternatingHexagons"/>
    <dgm:cxn modelId="{9B4C8A96-DE17-4514-92AE-9AB67ED93592}" type="presParOf" srcId="{1469282C-70C6-496C-B76E-91FC1EFEF291}" destId="{CF9660A3-199A-4C0C-A7A3-78B001BEEC17}" srcOrd="1" destOrd="0" presId="urn:microsoft.com/office/officeart/2008/layout/AlternatingHexagons"/>
    <dgm:cxn modelId="{F9681B5D-05C9-4A4E-9A94-92702C76B2A8}" type="presParOf" srcId="{1469282C-70C6-496C-B76E-91FC1EFEF291}" destId="{FEF8604A-A4FB-4958-93C4-DEFA97507584}" srcOrd="2" destOrd="0" presId="urn:microsoft.com/office/officeart/2008/layout/AlternatingHexagons"/>
    <dgm:cxn modelId="{3839B1C7-6DF6-4234-A7D9-2A7F88406DA9}" type="presParOf" srcId="{1469282C-70C6-496C-B76E-91FC1EFEF291}" destId="{3A722D3D-28AA-48CA-9B93-01C04CFD2375}" srcOrd="3" destOrd="0" presId="urn:microsoft.com/office/officeart/2008/layout/AlternatingHexagons"/>
    <dgm:cxn modelId="{228A45D1-8BF0-452A-B781-7F3473C70C6D}" type="presParOf" srcId="{1469282C-70C6-496C-B76E-91FC1EFEF291}" destId="{1E63840A-35EE-45DF-9DB1-C1E2B11DFF2D}" srcOrd="4" destOrd="0" presId="urn:microsoft.com/office/officeart/2008/layout/AlternatingHexagons"/>
    <dgm:cxn modelId="{25C63AD4-E05B-405B-B937-67B882560EE7}" type="presParOf" srcId="{FE439937-0EDB-4CB7-BFE2-E7EF042F82D3}" destId="{A53FE62F-7273-4DA8-B31A-41B93CD83AD6}" srcOrd="3" destOrd="0" presId="urn:microsoft.com/office/officeart/2008/layout/AlternatingHexagons"/>
    <dgm:cxn modelId="{DBBD8EDA-4071-4DB6-88A4-4BCBBE581294}" type="presParOf" srcId="{FE439937-0EDB-4CB7-BFE2-E7EF042F82D3}" destId="{D0B6FD96-9C52-4D16-9249-7598F6A1087F}" srcOrd="4" destOrd="0" presId="urn:microsoft.com/office/officeart/2008/layout/AlternatingHexagons"/>
    <dgm:cxn modelId="{65EC9B6D-9B93-453A-87A5-4A3B79645211}" type="presParOf" srcId="{D0B6FD96-9C52-4D16-9249-7598F6A1087F}" destId="{AF79C582-5B5C-4554-B21B-C5D3FDC98054}" srcOrd="0" destOrd="0" presId="urn:microsoft.com/office/officeart/2008/layout/AlternatingHexagons"/>
    <dgm:cxn modelId="{91D4CF5C-7FDC-40D1-B237-C09F9B532AA1}" type="presParOf" srcId="{D0B6FD96-9C52-4D16-9249-7598F6A1087F}" destId="{B1F9A1AF-C6D9-4B04-806C-E6F469B9DBAB}" srcOrd="1" destOrd="0" presId="urn:microsoft.com/office/officeart/2008/layout/AlternatingHexagons"/>
    <dgm:cxn modelId="{395FD087-6753-41C0-AA03-91D4C12CFCF0}" type="presParOf" srcId="{D0B6FD96-9C52-4D16-9249-7598F6A1087F}" destId="{41F17A05-AD48-4304-A819-96197449548D}" srcOrd="2" destOrd="0" presId="urn:microsoft.com/office/officeart/2008/layout/AlternatingHexagons"/>
    <dgm:cxn modelId="{47B4A5C7-117D-4737-815D-883ECF3C8E10}" type="presParOf" srcId="{D0B6FD96-9C52-4D16-9249-7598F6A1087F}" destId="{AAEDE966-819B-4B22-80B9-A5A2D4E31C84}" srcOrd="3" destOrd="0" presId="urn:microsoft.com/office/officeart/2008/layout/AlternatingHexagons"/>
    <dgm:cxn modelId="{0117E500-81FA-445B-891A-10D8092B5CBD}" type="presParOf" srcId="{D0B6FD96-9C52-4D16-9249-7598F6A1087F}" destId="{98BE1440-A8D5-4D77-BAD2-D69AB5520E57}" srcOrd="4" destOrd="0" presId="urn:microsoft.com/office/officeart/2008/layout/AlternatingHexagons"/>
    <dgm:cxn modelId="{40B1279F-924E-4EFE-99EF-7749BC6A7216}" type="presParOf" srcId="{FE439937-0EDB-4CB7-BFE2-E7EF042F82D3}" destId="{2FA4DC0F-FF08-4CB7-9534-D71B4E34DF7F}" srcOrd="5" destOrd="0" presId="urn:microsoft.com/office/officeart/2008/layout/AlternatingHexagons"/>
    <dgm:cxn modelId="{8ED8F968-29EF-447F-AE0F-7B11E59D3183}" type="presParOf" srcId="{FE439937-0EDB-4CB7-BFE2-E7EF042F82D3}" destId="{80425FFE-7E42-4409-AB6C-8F6CD635F5E2}" srcOrd="6" destOrd="0" presId="urn:microsoft.com/office/officeart/2008/layout/AlternatingHexagons"/>
    <dgm:cxn modelId="{8AD30D0A-8270-49D2-BE3F-DCCD2E8374AF}" type="presParOf" srcId="{80425FFE-7E42-4409-AB6C-8F6CD635F5E2}" destId="{AB61BB07-6160-4B8B-B8C0-CF459EC23F5B}" srcOrd="0" destOrd="0" presId="urn:microsoft.com/office/officeart/2008/layout/AlternatingHexagons"/>
    <dgm:cxn modelId="{C90B7CC5-D8DB-496E-B482-D6344DE3A3F7}" type="presParOf" srcId="{80425FFE-7E42-4409-AB6C-8F6CD635F5E2}" destId="{C4331DAD-433C-470F-A47F-5D577D848C4E}" srcOrd="1" destOrd="0" presId="urn:microsoft.com/office/officeart/2008/layout/AlternatingHexagons"/>
    <dgm:cxn modelId="{A311AB02-4879-4C3F-8D81-FBEB009ECDF4}" type="presParOf" srcId="{80425FFE-7E42-4409-AB6C-8F6CD635F5E2}" destId="{920DD93E-B7C6-44CF-A329-4D7C08A1A947}" srcOrd="2" destOrd="0" presId="urn:microsoft.com/office/officeart/2008/layout/AlternatingHexagons"/>
    <dgm:cxn modelId="{2A1DBA0D-C7E8-4563-ACD1-FDD669425642}" type="presParOf" srcId="{80425FFE-7E42-4409-AB6C-8F6CD635F5E2}" destId="{3EFC9B57-D772-4FB2-AEFD-8382CB88B0FD}" srcOrd="3" destOrd="0" presId="urn:microsoft.com/office/officeart/2008/layout/AlternatingHexagons"/>
    <dgm:cxn modelId="{EF11F17A-12EF-4D34-B5C3-F7D4F8489889}" type="presParOf" srcId="{80425FFE-7E42-4409-AB6C-8F6CD635F5E2}" destId="{733E2717-486D-4DEF-8067-66D391FAF52A}" srcOrd="4" destOrd="0" presId="urn:microsoft.com/office/officeart/2008/layout/AlternatingHexagons"/>
    <dgm:cxn modelId="{501E77F7-6F03-4E1A-83D2-5D6B930D637F}" type="presParOf" srcId="{FE439937-0EDB-4CB7-BFE2-E7EF042F82D3}" destId="{DCF0669B-0BBC-461D-9886-4ECC2343865C}" srcOrd="7" destOrd="0" presId="urn:microsoft.com/office/officeart/2008/layout/AlternatingHexagons"/>
    <dgm:cxn modelId="{4D3E545C-6714-4309-96FD-9BD54AB4335F}" type="presParOf" srcId="{FE439937-0EDB-4CB7-BFE2-E7EF042F82D3}" destId="{1E34524F-8C43-4C87-B063-74BFEBEBC187}" srcOrd="8" destOrd="0" presId="urn:microsoft.com/office/officeart/2008/layout/AlternatingHexagons"/>
    <dgm:cxn modelId="{43839084-598C-47E4-83C1-8781F05FD29F}" type="presParOf" srcId="{1E34524F-8C43-4C87-B063-74BFEBEBC187}" destId="{9B135281-CF9F-46E1-8488-6677A9757B0A}" srcOrd="0" destOrd="0" presId="urn:microsoft.com/office/officeart/2008/layout/AlternatingHexagons"/>
    <dgm:cxn modelId="{089BF30F-1642-4125-8028-91081F221F49}" type="presParOf" srcId="{1E34524F-8C43-4C87-B063-74BFEBEBC187}" destId="{103B1C90-6D52-43BD-86E3-4E4909829ABD}" srcOrd="1" destOrd="0" presId="urn:microsoft.com/office/officeart/2008/layout/AlternatingHexagons"/>
    <dgm:cxn modelId="{5BDC9528-82FF-48EC-97C6-E6DF6AEA65D0}" type="presParOf" srcId="{1E34524F-8C43-4C87-B063-74BFEBEBC187}" destId="{6F85D29D-D5DA-46A1-BB1E-4F8EB4D2B763}" srcOrd="2" destOrd="0" presId="urn:microsoft.com/office/officeart/2008/layout/AlternatingHexagons"/>
    <dgm:cxn modelId="{08F1E7C4-D596-4F52-8F2B-27A5CAA007CA}" type="presParOf" srcId="{1E34524F-8C43-4C87-B063-74BFEBEBC187}" destId="{F366857D-41DD-4A29-9A79-6392E8F1BF18}" srcOrd="3" destOrd="0" presId="urn:microsoft.com/office/officeart/2008/layout/AlternatingHexagons"/>
    <dgm:cxn modelId="{4D8E8FA2-605D-4D9E-9B24-1ED7B7FB2BA5}" type="presParOf" srcId="{1E34524F-8C43-4C87-B063-74BFEBEBC187}" destId="{60C111CF-FC1E-4464-ABBB-43BD1F768ED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C4781-38B0-41E3-9BC0-AB6A8B3558A9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C54DD2F7-6555-48BE-A157-A812E04219A2}">
      <dgm:prSet phldrT="[Texto]" custT="1"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sz="1000" b="1" i="1" dirty="0">
              <a:solidFill>
                <a:schemeClr val="tx1"/>
              </a:solidFill>
            </a:rPr>
            <a:t>Relações com os fornecedores </a:t>
          </a:r>
          <a:endParaRPr lang="pt-PT" sz="1000" dirty="0">
            <a:solidFill>
              <a:schemeClr val="tx1"/>
            </a:solidFill>
          </a:endParaRPr>
        </a:p>
      </dgm:t>
    </dgm:pt>
    <dgm:pt modelId="{55A418B2-AB8C-44F9-8699-BF6D548721D6}" type="parTrans" cxnId="{4D2E03AB-8DFF-4880-AB87-158EBCCA53AF}">
      <dgm:prSet/>
      <dgm:spPr/>
      <dgm:t>
        <a:bodyPr/>
        <a:lstStyle/>
        <a:p>
          <a:endParaRPr lang="pt-PT"/>
        </a:p>
      </dgm:t>
    </dgm:pt>
    <dgm:pt modelId="{8C666326-40FD-4FBB-8856-EC5F3F2E7F11}" type="sibTrans" cxnId="{4D2E03AB-8DFF-4880-AB87-158EBCCA53AF}">
      <dgm:prSet phldrT="[Texto]"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b="1" i="1" dirty="0">
              <a:solidFill>
                <a:schemeClr val="tx1"/>
              </a:solidFill>
            </a:rPr>
            <a:t>Gestão de incidentes de segurança da informação </a:t>
          </a:r>
          <a:endParaRPr lang="pt-PT" dirty="0"/>
        </a:p>
      </dgm:t>
    </dgm:pt>
    <dgm:pt modelId="{20294EE1-8F6F-44F4-B97B-3EEAD11D9670}">
      <dgm:prSet phldrT="[Texto]"/>
      <dgm:spPr/>
      <dgm:t>
        <a:bodyPr/>
        <a:lstStyle/>
        <a:p>
          <a:pPr>
            <a:buSzPts val="1100"/>
            <a:buFont typeface="+mj-lt"/>
            <a:buAutoNum type="alphaUcPeriod"/>
          </a:pPr>
          <a:r>
            <a:rPr lang="pt-PT" b="1" i="1" dirty="0">
              <a:solidFill>
                <a:schemeClr val="tx1"/>
              </a:solidFill>
            </a:rPr>
            <a:t>Aspetos de Segurança da Informação e Gestão da Continuidade de Negócio</a:t>
          </a:r>
          <a:endParaRPr lang="pt-PT" dirty="0">
            <a:solidFill>
              <a:schemeClr val="tx1"/>
            </a:solidFill>
          </a:endParaRPr>
        </a:p>
      </dgm:t>
    </dgm:pt>
    <dgm:pt modelId="{8AF01CE3-7B87-4B00-85A3-A5126793C8F1}" type="parTrans" cxnId="{52E737CD-E2AA-48CA-B2EB-9AE746DD9469}">
      <dgm:prSet/>
      <dgm:spPr/>
      <dgm:t>
        <a:bodyPr/>
        <a:lstStyle/>
        <a:p>
          <a:endParaRPr lang="pt-PT"/>
        </a:p>
      </dgm:t>
    </dgm:pt>
    <dgm:pt modelId="{88A8CBB8-1DE8-4438-A1A9-5108FB01DFC0}" type="sibTrans" cxnId="{52E737CD-E2AA-48CA-B2EB-9AE746DD9469}">
      <dgm:prSet custT="1"/>
      <dgm:spPr/>
      <dgm:t>
        <a:bodyPr/>
        <a:lstStyle/>
        <a:p>
          <a:r>
            <a:rPr lang="pt-PT" sz="105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Conformidade</a:t>
          </a:r>
        </a:p>
      </dgm:t>
    </dgm:pt>
    <dgm:pt modelId="{DF589AC3-E194-41D3-810F-803A95076AEA}" type="pres">
      <dgm:prSet presAssocID="{063C4781-38B0-41E3-9BC0-AB6A8B3558A9}" presName="Name0" presStyleCnt="0">
        <dgm:presLayoutVars>
          <dgm:chMax/>
          <dgm:chPref/>
          <dgm:dir val="rev"/>
          <dgm:animLvl val="lvl"/>
        </dgm:presLayoutVars>
      </dgm:prSet>
      <dgm:spPr/>
    </dgm:pt>
    <dgm:pt modelId="{8FE72CB2-FA2D-4564-994E-8494495913AF}" type="pres">
      <dgm:prSet presAssocID="{C54DD2F7-6555-48BE-A157-A812E04219A2}" presName="composite" presStyleCnt="0"/>
      <dgm:spPr/>
    </dgm:pt>
    <dgm:pt modelId="{81F07960-2C80-4CB4-948B-9B63A9DBD2EA}" type="pres">
      <dgm:prSet presAssocID="{C54DD2F7-6555-48BE-A157-A812E04219A2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B24F475-5E57-48A7-9B30-22968B2FF64F}" type="pres">
      <dgm:prSet presAssocID="{C54DD2F7-6555-48BE-A157-A812E04219A2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888E6C5-A2CA-44C9-9A76-3740149B6C4F}" type="pres">
      <dgm:prSet presAssocID="{C54DD2F7-6555-48BE-A157-A812E04219A2}" presName="BalanceSpacing" presStyleCnt="0"/>
      <dgm:spPr/>
    </dgm:pt>
    <dgm:pt modelId="{65EDFF9F-11FC-4971-A3D6-D47CEB7EB5EC}" type="pres">
      <dgm:prSet presAssocID="{C54DD2F7-6555-48BE-A157-A812E04219A2}" presName="BalanceSpacing1" presStyleCnt="0"/>
      <dgm:spPr/>
    </dgm:pt>
    <dgm:pt modelId="{67450787-FE5B-487D-8D24-0F02CDA49D46}" type="pres">
      <dgm:prSet presAssocID="{8C666326-40FD-4FBB-8856-EC5F3F2E7F11}" presName="Accent1Text" presStyleLbl="node1" presStyleIdx="1" presStyleCnt="4" custLinFactNeighborX="-1414" custLinFactNeighborY="1531"/>
      <dgm:spPr/>
    </dgm:pt>
    <dgm:pt modelId="{6A8F939B-8D93-4CAC-BF2E-4D702C6C6F26}" type="pres">
      <dgm:prSet presAssocID="{8C666326-40FD-4FBB-8856-EC5F3F2E7F11}" presName="spaceBetweenRectangles" presStyleCnt="0"/>
      <dgm:spPr/>
    </dgm:pt>
    <dgm:pt modelId="{5E0AFFE0-68E6-413E-ADBD-94212A5141AA}" type="pres">
      <dgm:prSet presAssocID="{20294EE1-8F6F-44F4-B97B-3EEAD11D9670}" presName="composite" presStyleCnt="0"/>
      <dgm:spPr/>
    </dgm:pt>
    <dgm:pt modelId="{7F9D4053-70F0-4227-B6A4-0EDBCFA65B2F}" type="pres">
      <dgm:prSet presAssocID="{20294EE1-8F6F-44F4-B97B-3EEAD11D9670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4E1FC6A-7AA7-4F46-960C-76D869567B1B}" type="pres">
      <dgm:prSet presAssocID="{20294EE1-8F6F-44F4-B97B-3EEAD11D9670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C59FFF3-E875-4587-8E47-51AE6191F6A7}" type="pres">
      <dgm:prSet presAssocID="{20294EE1-8F6F-44F4-B97B-3EEAD11D9670}" presName="BalanceSpacing" presStyleCnt="0"/>
      <dgm:spPr/>
    </dgm:pt>
    <dgm:pt modelId="{C66BAA27-62EC-4A3A-9C2E-B41F5ED39FE6}" type="pres">
      <dgm:prSet presAssocID="{20294EE1-8F6F-44F4-B97B-3EEAD11D9670}" presName="BalanceSpacing1" presStyleCnt="0"/>
      <dgm:spPr/>
    </dgm:pt>
    <dgm:pt modelId="{7D9BA6CF-5E95-4EFB-ACDA-FDEE946483F5}" type="pres">
      <dgm:prSet presAssocID="{88A8CBB8-1DE8-4438-A1A9-5108FB01DFC0}" presName="Accent1Text" presStyleLbl="node1" presStyleIdx="3" presStyleCnt="4"/>
      <dgm:spPr/>
    </dgm:pt>
  </dgm:ptLst>
  <dgm:cxnLst>
    <dgm:cxn modelId="{8AD75813-830F-4907-BA91-A32130E5D276}" type="presOf" srcId="{20294EE1-8F6F-44F4-B97B-3EEAD11D9670}" destId="{7F9D4053-70F0-4227-B6A4-0EDBCFA65B2F}" srcOrd="0" destOrd="0" presId="urn:microsoft.com/office/officeart/2008/layout/AlternatingHexagons"/>
    <dgm:cxn modelId="{70AD483B-FDB4-43B3-9B1D-3D7A2E68DE7E}" type="presOf" srcId="{C54DD2F7-6555-48BE-A157-A812E04219A2}" destId="{81F07960-2C80-4CB4-948B-9B63A9DBD2EA}" srcOrd="0" destOrd="0" presId="urn:microsoft.com/office/officeart/2008/layout/AlternatingHexagons"/>
    <dgm:cxn modelId="{D8DE7357-8261-41E2-94EE-F0694E27A278}" type="presOf" srcId="{063C4781-38B0-41E3-9BC0-AB6A8B3558A9}" destId="{DF589AC3-E194-41D3-810F-803A95076AEA}" srcOrd="0" destOrd="0" presId="urn:microsoft.com/office/officeart/2008/layout/AlternatingHexagons"/>
    <dgm:cxn modelId="{4D2E03AB-8DFF-4880-AB87-158EBCCA53AF}" srcId="{063C4781-38B0-41E3-9BC0-AB6A8B3558A9}" destId="{C54DD2F7-6555-48BE-A157-A812E04219A2}" srcOrd="0" destOrd="0" parTransId="{55A418B2-AB8C-44F9-8699-BF6D548721D6}" sibTransId="{8C666326-40FD-4FBB-8856-EC5F3F2E7F11}"/>
    <dgm:cxn modelId="{52E737CD-E2AA-48CA-B2EB-9AE746DD9469}" srcId="{063C4781-38B0-41E3-9BC0-AB6A8B3558A9}" destId="{20294EE1-8F6F-44F4-B97B-3EEAD11D9670}" srcOrd="1" destOrd="0" parTransId="{8AF01CE3-7B87-4B00-85A3-A5126793C8F1}" sibTransId="{88A8CBB8-1DE8-4438-A1A9-5108FB01DFC0}"/>
    <dgm:cxn modelId="{A4CDD7DA-BD29-441F-A3F3-2E5023A0C655}" type="presOf" srcId="{8C666326-40FD-4FBB-8856-EC5F3F2E7F11}" destId="{67450787-FE5B-487D-8D24-0F02CDA49D46}" srcOrd="0" destOrd="0" presId="urn:microsoft.com/office/officeart/2008/layout/AlternatingHexagons"/>
    <dgm:cxn modelId="{0F6446F2-DCBC-4257-BE73-9B80E3003FE1}" type="presOf" srcId="{88A8CBB8-1DE8-4438-A1A9-5108FB01DFC0}" destId="{7D9BA6CF-5E95-4EFB-ACDA-FDEE946483F5}" srcOrd="0" destOrd="0" presId="urn:microsoft.com/office/officeart/2008/layout/AlternatingHexagons"/>
    <dgm:cxn modelId="{57AE544A-7143-4CB1-B2D5-46B1B4BB6999}" type="presParOf" srcId="{DF589AC3-E194-41D3-810F-803A95076AEA}" destId="{8FE72CB2-FA2D-4564-994E-8494495913AF}" srcOrd="0" destOrd="0" presId="urn:microsoft.com/office/officeart/2008/layout/AlternatingHexagons"/>
    <dgm:cxn modelId="{B110172E-5421-4CAD-B89D-1BB6B89BFCA0}" type="presParOf" srcId="{8FE72CB2-FA2D-4564-994E-8494495913AF}" destId="{81F07960-2C80-4CB4-948B-9B63A9DBD2EA}" srcOrd="0" destOrd="0" presId="urn:microsoft.com/office/officeart/2008/layout/AlternatingHexagons"/>
    <dgm:cxn modelId="{1B277DA0-B293-431F-9F3D-CF6B10679568}" type="presParOf" srcId="{8FE72CB2-FA2D-4564-994E-8494495913AF}" destId="{BB24F475-5E57-48A7-9B30-22968B2FF64F}" srcOrd="1" destOrd="0" presId="urn:microsoft.com/office/officeart/2008/layout/AlternatingHexagons"/>
    <dgm:cxn modelId="{2C09D2FC-8DD6-47A5-9BFD-88A7198363B5}" type="presParOf" srcId="{8FE72CB2-FA2D-4564-994E-8494495913AF}" destId="{F888E6C5-A2CA-44C9-9A76-3740149B6C4F}" srcOrd="2" destOrd="0" presId="urn:microsoft.com/office/officeart/2008/layout/AlternatingHexagons"/>
    <dgm:cxn modelId="{FA647AC2-101E-4838-B573-327A8945055B}" type="presParOf" srcId="{8FE72CB2-FA2D-4564-994E-8494495913AF}" destId="{65EDFF9F-11FC-4971-A3D6-D47CEB7EB5EC}" srcOrd="3" destOrd="0" presId="urn:microsoft.com/office/officeart/2008/layout/AlternatingHexagons"/>
    <dgm:cxn modelId="{E6F1B2E7-1E7A-435F-A942-11E7F027B082}" type="presParOf" srcId="{8FE72CB2-FA2D-4564-994E-8494495913AF}" destId="{67450787-FE5B-487D-8D24-0F02CDA49D46}" srcOrd="4" destOrd="0" presId="urn:microsoft.com/office/officeart/2008/layout/AlternatingHexagons"/>
    <dgm:cxn modelId="{E8E4C773-D61D-4A09-97B5-6A0DCA0488F5}" type="presParOf" srcId="{DF589AC3-E194-41D3-810F-803A95076AEA}" destId="{6A8F939B-8D93-4CAC-BF2E-4D702C6C6F26}" srcOrd="1" destOrd="0" presId="urn:microsoft.com/office/officeart/2008/layout/AlternatingHexagons"/>
    <dgm:cxn modelId="{6BB836A1-64FA-4711-AD7F-13E46D66B118}" type="presParOf" srcId="{DF589AC3-E194-41D3-810F-803A95076AEA}" destId="{5E0AFFE0-68E6-413E-ADBD-94212A5141AA}" srcOrd="2" destOrd="0" presId="urn:microsoft.com/office/officeart/2008/layout/AlternatingHexagons"/>
    <dgm:cxn modelId="{B59FF6E8-9EE4-402E-A479-EEC788859012}" type="presParOf" srcId="{5E0AFFE0-68E6-413E-ADBD-94212A5141AA}" destId="{7F9D4053-70F0-4227-B6A4-0EDBCFA65B2F}" srcOrd="0" destOrd="0" presId="urn:microsoft.com/office/officeart/2008/layout/AlternatingHexagons"/>
    <dgm:cxn modelId="{EA26FE93-295C-450B-ABE8-AADAD5743FD5}" type="presParOf" srcId="{5E0AFFE0-68E6-413E-ADBD-94212A5141AA}" destId="{24E1FC6A-7AA7-4F46-960C-76D869567B1B}" srcOrd="1" destOrd="0" presId="urn:microsoft.com/office/officeart/2008/layout/AlternatingHexagons"/>
    <dgm:cxn modelId="{8688E11B-093C-4865-9E99-647454136600}" type="presParOf" srcId="{5E0AFFE0-68E6-413E-ADBD-94212A5141AA}" destId="{8C59FFF3-E875-4587-8E47-51AE6191F6A7}" srcOrd="2" destOrd="0" presId="urn:microsoft.com/office/officeart/2008/layout/AlternatingHexagons"/>
    <dgm:cxn modelId="{0DF2544C-33F7-4DF4-B587-2CF97B690DE4}" type="presParOf" srcId="{5E0AFFE0-68E6-413E-ADBD-94212A5141AA}" destId="{C66BAA27-62EC-4A3A-9C2E-B41F5ED39FE6}" srcOrd="3" destOrd="0" presId="urn:microsoft.com/office/officeart/2008/layout/AlternatingHexagons"/>
    <dgm:cxn modelId="{AF0F31B3-DB84-42D6-88C5-662392F5FC47}" type="presParOf" srcId="{5E0AFFE0-68E6-413E-ADBD-94212A5141AA}" destId="{7D9BA6CF-5E95-4EFB-ACDA-FDEE946483F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D9A2-0046-44D7-98ED-DA51F9C917F4}">
      <dsp:nvSpPr>
        <dsp:cNvPr id="0" name=""/>
        <dsp:cNvSpPr/>
      </dsp:nvSpPr>
      <dsp:spPr>
        <a:xfrm rot="5400000">
          <a:off x="5724050" y="91385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PT" sz="10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Políticas de segurança da informação</a:t>
          </a:r>
          <a:endParaRPr lang="pt-PT" sz="105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5969505" y="202543"/>
        <a:ext cx="732847" cy="842353"/>
      </dsp:txXfrm>
    </dsp:sp>
    <dsp:sp modelId="{2A45CA0B-B11D-48A2-81ED-16653DA3E025}">
      <dsp:nvSpPr>
        <dsp:cNvPr id="0" name=""/>
        <dsp:cNvSpPr/>
      </dsp:nvSpPr>
      <dsp:spPr>
        <a:xfrm>
          <a:off x="6900571" y="256592"/>
          <a:ext cx="1365713" cy="73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9F87B-87D6-4B62-A781-E30128121C88}">
      <dsp:nvSpPr>
        <dsp:cNvPr id="0" name=""/>
        <dsp:cNvSpPr/>
      </dsp:nvSpPr>
      <dsp:spPr>
        <a:xfrm rot="5400000">
          <a:off x="4563849" y="83953"/>
          <a:ext cx="1244475" cy="107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Gestão de ativos </a:t>
          </a:r>
        </a:p>
      </dsp:txBody>
      <dsp:txXfrm rot="-5400000">
        <a:off x="4814319" y="195148"/>
        <a:ext cx="743535" cy="857141"/>
      </dsp:txXfrm>
    </dsp:sp>
    <dsp:sp modelId="{20161502-D6B1-4312-B8E9-4DA2E0A73732}">
      <dsp:nvSpPr>
        <dsp:cNvPr id="0" name=""/>
        <dsp:cNvSpPr/>
      </dsp:nvSpPr>
      <dsp:spPr>
        <a:xfrm rot="5400000">
          <a:off x="5146926" y="1140469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9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Segurança de Recursos humanos</a:t>
          </a:r>
        </a:p>
      </dsp:txBody>
      <dsp:txXfrm rot="-5400000">
        <a:off x="5392381" y="1251627"/>
        <a:ext cx="732847" cy="842353"/>
      </dsp:txXfrm>
    </dsp:sp>
    <dsp:sp modelId="{CF9660A3-199A-4C0C-A7A3-78B001BEEC17}">
      <dsp:nvSpPr>
        <dsp:cNvPr id="0" name=""/>
        <dsp:cNvSpPr/>
      </dsp:nvSpPr>
      <dsp:spPr>
        <a:xfrm>
          <a:off x="3860757" y="1305676"/>
          <a:ext cx="1321658" cy="73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3840A-35EE-45DF-9DB1-C1E2B11DFF2D}">
      <dsp:nvSpPr>
        <dsp:cNvPr id="0" name=""/>
        <dsp:cNvSpPr/>
      </dsp:nvSpPr>
      <dsp:spPr>
        <a:xfrm rot="5400000">
          <a:off x="6296769" y="1140469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Criptografia</a:t>
          </a:r>
        </a:p>
      </dsp:txBody>
      <dsp:txXfrm rot="-5400000">
        <a:off x="6542224" y="1251627"/>
        <a:ext cx="732847" cy="842353"/>
      </dsp:txXfrm>
    </dsp:sp>
    <dsp:sp modelId="{AF79C582-5B5C-4554-B21B-C5D3FDC98054}">
      <dsp:nvSpPr>
        <dsp:cNvPr id="0" name=""/>
        <dsp:cNvSpPr/>
      </dsp:nvSpPr>
      <dsp:spPr>
        <a:xfrm rot="5400000">
          <a:off x="5724050" y="2179195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1050" b="1" i="1" kern="1200" dirty="0">
              <a:solidFill>
                <a:schemeClr val="tx1"/>
              </a:solidFill>
            </a:rPr>
            <a:t>Segurança Física e Ambiental </a:t>
          </a:r>
          <a:endParaRPr lang="pt-PT" sz="1050" b="1" i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5969505" y="2290353"/>
        <a:ext cx="732847" cy="842353"/>
      </dsp:txXfrm>
    </dsp:sp>
    <dsp:sp modelId="{B1F9A1AF-C6D9-4B04-806C-E6F469B9DBAB}">
      <dsp:nvSpPr>
        <dsp:cNvPr id="0" name=""/>
        <dsp:cNvSpPr/>
      </dsp:nvSpPr>
      <dsp:spPr>
        <a:xfrm>
          <a:off x="6900571" y="2344402"/>
          <a:ext cx="1365713" cy="73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E1440-A8D5-4D77-BAD2-D69AB5520E57}">
      <dsp:nvSpPr>
        <dsp:cNvPr id="0" name=""/>
        <dsp:cNvSpPr/>
      </dsp:nvSpPr>
      <dsp:spPr>
        <a:xfrm rot="5400000">
          <a:off x="4589230" y="2179195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Operações de Segurança</a:t>
          </a:r>
        </a:p>
      </dsp:txBody>
      <dsp:txXfrm rot="-5400000">
        <a:off x="4834685" y="2290353"/>
        <a:ext cx="732847" cy="842353"/>
      </dsp:txXfrm>
    </dsp:sp>
    <dsp:sp modelId="{AB61BB07-6160-4B8B-B8C0-CF459EC23F5B}">
      <dsp:nvSpPr>
        <dsp:cNvPr id="0" name=""/>
        <dsp:cNvSpPr/>
      </dsp:nvSpPr>
      <dsp:spPr>
        <a:xfrm rot="5400000">
          <a:off x="5146926" y="3217920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9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Organização de segurança da informação</a:t>
          </a:r>
        </a:p>
      </dsp:txBody>
      <dsp:txXfrm rot="-5400000">
        <a:off x="5392381" y="3329078"/>
        <a:ext cx="732847" cy="842353"/>
      </dsp:txXfrm>
    </dsp:sp>
    <dsp:sp modelId="{C4331DAD-433C-470F-A47F-5D577D848C4E}">
      <dsp:nvSpPr>
        <dsp:cNvPr id="0" name=""/>
        <dsp:cNvSpPr/>
      </dsp:nvSpPr>
      <dsp:spPr>
        <a:xfrm>
          <a:off x="3860757" y="3383127"/>
          <a:ext cx="1321658" cy="73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3E2717-486D-4DEF-8067-66D391FAF52A}">
      <dsp:nvSpPr>
        <dsp:cNvPr id="0" name=""/>
        <dsp:cNvSpPr/>
      </dsp:nvSpPr>
      <dsp:spPr>
        <a:xfrm rot="5400000">
          <a:off x="6296769" y="3217920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Controlo de acesso</a:t>
          </a:r>
        </a:p>
      </dsp:txBody>
      <dsp:txXfrm rot="-5400000">
        <a:off x="6542224" y="3329078"/>
        <a:ext cx="732847" cy="842353"/>
      </dsp:txXfrm>
    </dsp:sp>
    <dsp:sp modelId="{9B135281-CF9F-46E1-8488-6677A9757B0A}">
      <dsp:nvSpPr>
        <dsp:cNvPr id="0" name=""/>
        <dsp:cNvSpPr/>
      </dsp:nvSpPr>
      <dsp:spPr>
        <a:xfrm rot="5400000">
          <a:off x="5724050" y="4256645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1000" b="1" i="1" kern="1200" dirty="0">
              <a:solidFill>
                <a:schemeClr val="tx1"/>
              </a:solidFill>
            </a:rPr>
            <a:t>Comunicações seguras </a:t>
          </a:r>
          <a:endParaRPr lang="pt-PT" sz="1000" b="1" i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5969505" y="4367803"/>
        <a:ext cx="732847" cy="842353"/>
      </dsp:txXfrm>
    </dsp:sp>
    <dsp:sp modelId="{103B1C90-6D52-43BD-86E3-4E4909829ABD}">
      <dsp:nvSpPr>
        <dsp:cNvPr id="0" name=""/>
        <dsp:cNvSpPr/>
      </dsp:nvSpPr>
      <dsp:spPr>
        <a:xfrm>
          <a:off x="6900571" y="4421853"/>
          <a:ext cx="1365713" cy="73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111CF-FC1E-4464-ABBB-43BD1F768EDA}">
      <dsp:nvSpPr>
        <dsp:cNvPr id="0" name=""/>
        <dsp:cNvSpPr/>
      </dsp:nvSpPr>
      <dsp:spPr>
        <a:xfrm rot="5400000">
          <a:off x="4574208" y="4256645"/>
          <a:ext cx="1223757" cy="106466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80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Aquisição, desenvolvimento e manutenção da informação</a:t>
          </a:r>
        </a:p>
      </dsp:txBody>
      <dsp:txXfrm rot="-5400000">
        <a:off x="4819663" y="4367803"/>
        <a:ext cx="732847" cy="842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07960-2C80-4CB4-948B-9B63A9DBD2EA}">
      <dsp:nvSpPr>
        <dsp:cNvPr id="0" name=""/>
        <dsp:cNvSpPr/>
      </dsp:nvSpPr>
      <dsp:spPr>
        <a:xfrm rot="5400000">
          <a:off x="1283147" y="838485"/>
          <a:ext cx="1218841" cy="1060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1000" b="1" i="1" kern="1200" dirty="0">
              <a:solidFill>
                <a:schemeClr val="tx1"/>
              </a:solidFill>
            </a:rPr>
            <a:t>Relações com os fornecedores </a:t>
          </a:r>
          <a:endParaRPr lang="pt-PT" sz="1000" kern="1200" dirty="0">
            <a:solidFill>
              <a:schemeClr val="tx1"/>
            </a:solidFill>
          </a:endParaRPr>
        </a:p>
      </dsp:txBody>
      <dsp:txXfrm rot="-5400000">
        <a:off x="1527615" y="949197"/>
        <a:ext cx="729904" cy="838969"/>
      </dsp:txXfrm>
    </dsp:sp>
    <dsp:sp modelId="{BB24F475-5E57-48A7-9B30-22968B2FF64F}">
      <dsp:nvSpPr>
        <dsp:cNvPr id="0" name=""/>
        <dsp:cNvSpPr/>
      </dsp:nvSpPr>
      <dsp:spPr>
        <a:xfrm>
          <a:off x="2144" y="1003028"/>
          <a:ext cx="1316348" cy="731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50787-FE5B-487D-8D24-0F02CDA49D46}">
      <dsp:nvSpPr>
        <dsp:cNvPr id="0" name=""/>
        <dsp:cNvSpPr/>
      </dsp:nvSpPr>
      <dsp:spPr>
        <a:xfrm rot="5400000">
          <a:off x="2413376" y="857145"/>
          <a:ext cx="1218841" cy="1060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1000" b="1" i="1" kern="1200" dirty="0">
              <a:solidFill>
                <a:schemeClr val="tx1"/>
              </a:solidFill>
            </a:rPr>
            <a:t>Gestão de incidentes de segurança da informação </a:t>
          </a:r>
          <a:endParaRPr lang="pt-PT" sz="1000" kern="1200" dirty="0"/>
        </a:p>
      </dsp:txBody>
      <dsp:txXfrm rot="-5400000">
        <a:off x="2657844" y="967857"/>
        <a:ext cx="729904" cy="838969"/>
      </dsp:txXfrm>
    </dsp:sp>
    <dsp:sp modelId="{7F9D4053-70F0-4227-B6A4-0EDBCFA65B2F}">
      <dsp:nvSpPr>
        <dsp:cNvPr id="0" name=""/>
        <dsp:cNvSpPr/>
      </dsp:nvSpPr>
      <dsp:spPr>
        <a:xfrm rot="5400000">
          <a:off x="1857952" y="1873037"/>
          <a:ext cx="1218841" cy="1060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Font typeface="+mj-lt"/>
            <a:buNone/>
          </a:pPr>
          <a:r>
            <a:rPr lang="pt-PT" sz="900" b="1" i="1" kern="1200" dirty="0">
              <a:solidFill>
                <a:schemeClr val="tx1"/>
              </a:solidFill>
            </a:rPr>
            <a:t>Aspetos de Segurança da Informação e Gestão da Continuidade de Negócio</a:t>
          </a:r>
          <a:endParaRPr lang="pt-PT" sz="900" kern="1200" dirty="0">
            <a:solidFill>
              <a:schemeClr val="tx1"/>
            </a:solidFill>
          </a:endParaRPr>
        </a:p>
      </dsp:txBody>
      <dsp:txXfrm rot="-5400000">
        <a:off x="2102420" y="1983749"/>
        <a:ext cx="729904" cy="838969"/>
      </dsp:txXfrm>
    </dsp:sp>
    <dsp:sp modelId="{24E1FC6A-7AA7-4F46-960C-76D869567B1B}">
      <dsp:nvSpPr>
        <dsp:cNvPr id="0" name=""/>
        <dsp:cNvSpPr/>
      </dsp:nvSpPr>
      <dsp:spPr>
        <a:xfrm>
          <a:off x="3029747" y="2037581"/>
          <a:ext cx="1360227" cy="731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BA6CF-5E95-4EFB-ACDA-FDEE946483F5}">
      <dsp:nvSpPr>
        <dsp:cNvPr id="0" name=""/>
        <dsp:cNvSpPr/>
      </dsp:nvSpPr>
      <dsp:spPr>
        <a:xfrm rot="5400000">
          <a:off x="712729" y="1873037"/>
          <a:ext cx="1218841" cy="106039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050" b="1" i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Conformidade</a:t>
          </a:r>
        </a:p>
      </dsp:txBody>
      <dsp:txXfrm rot="-5400000">
        <a:off x="957197" y="1983749"/>
        <a:ext cx="729904" cy="83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1021-FE4F-46A8-AF9A-32E038249E0E}" type="datetimeFigureOut">
              <a:rPr lang="pt-PT" smtClean="0"/>
              <a:t>18/11/2021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2FF6B-6566-4CEE-B8BB-8B5E1C75EF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78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1759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533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935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870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5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Times-Roman"/>
                <a:ea typeface="Times New Roman" panose="02020603050405020304" pitchFamily="18" charset="0"/>
                <a:cs typeface="Times-Roman"/>
              </a:rPr>
              <a:t> 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33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6015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040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51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8270" algn="just">
              <a:lnSpc>
                <a:spcPct val="115000"/>
              </a:lnSpc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2580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2FF6B-6566-4CEE-B8BB-8B5E1C75EF0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049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DA872-D715-45BC-9434-6C8A018F3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E3E11F-88DF-4594-9C5E-58115BC25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4361F3-526A-48A4-A86F-BF35479A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31196-4159-4425-940C-02B2B8748E9B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E877DCC-DEEA-42CB-86C3-9F9047B7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6B3FF79-2613-41B1-9101-D1402556B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1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1843C-E91E-4B7C-9F46-CEE82A0A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548BEE-C634-4AA2-8128-8B16C46CB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81568D-ED96-4AA5-89BE-B3402397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5927-A731-477C-BEB5-9D72805BC23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64AF20F-91FB-4606-B0DC-F91C7D3E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9F7214-F8B5-4BF2-96D1-6EA00FA7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8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2B5652-B8D5-4F1F-AE63-BAB08E5B6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508BAD0-6F14-4371-B334-E43F0479B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2F0768-167C-4133-8BD2-806653C4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54D1-CE30-4397-9974-C9B057C2F7CF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5C72B63-B1D6-43AC-B5A5-645CA6D5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CA167BF-6026-4BBA-AEF2-7A042F09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6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97856-F12A-4918-8E71-EE447DF4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6B1ED3-25FC-4E4D-88FF-A559144F4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AB3648-D424-4FC4-8556-078ABE16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E32-8C42-46AE-AA3E-34803CA2016C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9F5B99A-4D74-4E58-8021-1BFA3748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369462-0C98-4B24-8463-1342115C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7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8FEFD-EC5F-4710-9FFB-2D51D6D0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522DD55-605A-436B-9505-4664C8E0C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A0C74C-200E-4498-9B52-CA909620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35267-AD91-4EDF-BFF7-9600BEB00245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821D708-45B9-4F6D-871F-C31EFCF8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D4F56B0-A2B5-444F-A3EB-426E7A5B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60129-9E10-4A2C-A8FB-B1A28865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C88B890-D688-46A3-8C73-6CA5E4B75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E9D2C5-5814-470C-AD98-3C42F099A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460E161-7E9E-44D6-BC9C-2D425F93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76C3-3B1E-4638-B7B3-98B4772CC758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5EB180F-BBD1-4124-8EE4-6B2AC6669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C1EFA20-63DD-47D5-BBD7-C4E449EB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0A43B-20A5-4700-BA3A-B881C739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807E069-80E5-4F69-BD7C-F4AF16CFD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F6B0B9E-8979-46F5-B586-315FF1400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8941F24-F170-4C38-809E-125990673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B4A2723-5B0C-4B25-94C7-0B5659AC5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E3FDF57-D1F2-45C1-BA09-8CAE7E0F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31C06-0DCA-4241-B4D6-405FCD44740C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95D1F7D-E766-4455-A2D8-0934D056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1C7F09F-B2AE-43B3-AD2B-BAFEF2F0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4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88199-75FC-48C4-A824-1706C0D1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4729CDC-8CA5-460D-B71E-A01B7063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CE0B-1B8A-4683-B462-1744440D7282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62EF680-4A20-4EBD-98DF-792252A2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4D5988B-9337-4CCE-841B-E6115D0E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2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893D5E4-1225-41EE-A8A4-A54D0788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9934C-EA0A-4CC9-9D25-B2F83474813A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CB0536-0D3A-497E-9A46-C2710FE5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A4A1290-E863-43B3-BDB3-1957EB0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7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B55A-71E9-459F-9A59-74BD6BF2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664704-F153-4C0D-88C8-F4FC3E94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D6D3B50-406A-4CE2-97CD-47D0DEA56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CB63571-9C42-433C-8541-9C502821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A01B-442B-4073-A2F2-C061F2CC8ED1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282366D-F138-4E73-B4CC-4F1C593A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33FE2A5-BEB0-4875-9255-03DD09FE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6161E-E26D-4D95-BA10-34B680B6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F5F74DC-12B2-4D76-AE4C-60F04DE76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64FFC79-AC8D-4093-AFE0-B7CAFDB31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A9C2BE3-AFE8-4E3E-9FE5-85FF0C25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15BD3-9BEB-4DC6-B121-412A353E3E85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B168C40-3872-4948-BDDA-9DAD9EC4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F89BA59-3C5C-4875-B289-18050BB1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4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0C5F6EF-D300-4ED4-AB79-05F1DBF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1C1B79D-8F69-47D7-935B-818418E6C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9740A25-0E5F-4960-ABF5-2605F9FCA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BA5B-6FE7-4F48-9454-E8C5C6DEF453}" type="datetime1">
              <a:rPr lang="en-US" smtClean="0"/>
              <a:t>11/18/2021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B0656A-AE67-41E6-B06F-2B37C46F0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8803649-D4C3-415B-82D7-D775D6555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27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33C082-1757-4EA9-82A5-AA6FA332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5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3E3DC6A-0A0E-4840-95D8-8A677F435011}"/>
              </a:ext>
            </a:extLst>
          </p:cNvPr>
          <p:cNvSpPr txBox="1"/>
          <p:nvPr/>
        </p:nvSpPr>
        <p:spPr>
          <a:xfrm>
            <a:off x="657076" y="765871"/>
            <a:ext cx="1087784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Requisitos e recomendações para o desenvolvimento e operação de um SGSI </a:t>
            </a:r>
          </a:p>
          <a:p>
            <a:pPr algn="ctr"/>
            <a:endParaRPr lang="pt-PT" sz="2000" dirty="0">
              <a:solidFill>
                <a:srgbClr val="FFFFFF"/>
              </a:solidFill>
              <a:latin typeface="Arial Black" panose="020B0A04020102020204" pitchFamily="34" charset="0"/>
              <a:ea typeface="+mj-ea"/>
              <a:cs typeface="+mj-cs"/>
            </a:endParaRPr>
          </a:p>
          <a:p>
            <a:pPr algn="ctr"/>
            <a:r>
              <a:rPr kumimoji="0" lang="pt-PT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 Abordagem com ISO 27001/27002</a:t>
            </a:r>
            <a:endParaRPr lang="pt-PT" sz="1200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111B6D12-F46B-4D53-803C-A1620BA7A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59437"/>
            <a:ext cx="5966986" cy="2400861"/>
          </a:xfrm>
        </p:spPr>
        <p:txBody>
          <a:bodyPr>
            <a:noAutofit/>
          </a:bodyPr>
          <a:lstStyle/>
          <a:p>
            <a:pPr algn="l"/>
            <a:r>
              <a:rPr lang="pt-PT" sz="2400" b="1" dirty="0">
                <a:solidFill>
                  <a:srgbClr val="FFFFFF"/>
                </a:solidFill>
                <a:latin typeface="Arial Black" panose="020B0A04020102020204" pitchFamily="34" charset="0"/>
              </a:rPr>
              <a:t>Políticas e Análise de Risco na Segurança de Informação</a:t>
            </a:r>
          </a:p>
          <a:p>
            <a:pPr algn="l"/>
            <a:r>
              <a:rPr lang="pt-PT" sz="2400" b="1" dirty="0">
                <a:solidFill>
                  <a:srgbClr val="FFFFFF"/>
                </a:solidFill>
                <a:latin typeface="Arial Black" panose="020B0A04020102020204" pitchFamily="34" charset="0"/>
              </a:rPr>
              <a:t>Trabalho realizado por: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rgbClr val="FFFFFF"/>
                </a:solidFill>
                <a:latin typeface="Arial Black" panose="020B0A04020102020204" pitchFamily="34" charset="0"/>
              </a:rPr>
              <a:t>Catarina Silva, 2210440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rgbClr val="FFFFFF"/>
                </a:solidFill>
                <a:latin typeface="Arial Black" panose="020B0A04020102020204" pitchFamily="34" charset="0"/>
              </a:rPr>
              <a:t>Gonçalo Vicente, 2210510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65CFA0-1F9A-4DA2-9EFB-6EBF7994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55" y="5842000"/>
            <a:ext cx="4429125" cy="10287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9D8EEFB-C11E-4B28-BC59-DF755D69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C9AED-A9D1-4AD9-A91B-EAE32917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Implementar e operacionalizar um SGSI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52B1B65-7EA2-47C1-8328-15FA119353C2}"/>
              </a:ext>
            </a:extLst>
          </p:cNvPr>
          <p:cNvSpPr/>
          <p:nvPr/>
        </p:nvSpPr>
        <p:spPr>
          <a:xfrm>
            <a:off x="643824" y="3246094"/>
            <a:ext cx="2531539" cy="1734017"/>
          </a:xfrm>
          <a:custGeom>
            <a:avLst/>
            <a:gdLst>
              <a:gd name="connsiteX0" fmla="*/ 0 w 2476476"/>
              <a:gd name="connsiteY0" fmla="*/ 353749 h 2122452"/>
              <a:gd name="connsiteX1" fmla="*/ 353749 w 2476476"/>
              <a:gd name="connsiteY1" fmla="*/ 0 h 2122452"/>
              <a:gd name="connsiteX2" fmla="*/ 2122727 w 2476476"/>
              <a:gd name="connsiteY2" fmla="*/ 0 h 2122452"/>
              <a:gd name="connsiteX3" fmla="*/ 2476476 w 2476476"/>
              <a:gd name="connsiteY3" fmla="*/ 353749 h 2122452"/>
              <a:gd name="connsiteX4" fmla="*/ 2476476 w 2476476"/>
              <a:gd name="connsiteY4" fmla="*/ 1768703 h 2122452"/>
              <a:gd name="connsiteX5" fmla="*/ 2122727 w 2476476"/>
              <a:gd name="connsiteY5" fmla="*/ 2122452 h 2122452"/>
              <a:gd name="connsiteX6" fmla="*/ 353749 w 2476476"/>
              <a:gd name="connsiteY6" fmla="*/ 2122452 h 2122452"/>
              <a:gd name="connsiteX7" fmla="*/ 0 w 2476476"/>
              <a:gd name="connsiteY7" fmla="*/ 1768703 h 2122452"/>
              <a:gd name="connsiteX8" fmla="*/ 0 w 2476476"/>
              <a:gd name="connsiteY8" fmla="*/ 353749 h 212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476" h="2122452">
                <a:moveTo>
                  <a:pt x="0" y="353749"/>
                </a:moveTo>
                <a:cubicBezTo>
                  <a:pt x="0" y="158379"/>
                  <a:pt x="158379" y="0"/>
                  <a:pt x="353749" y="0"/>
                </a:cubicBezTo>
                <a:lnTo>
                  <a:pt x="2122727" y="0"/>
                </a:lnTo>
                <a:cubicBezTo>
                  <a:pt x="2318097" y="0"/>
                  <a:pt x="2476476" y="158379"/>
                  <a:pt x="2476476" y="353749"/>
                </a:cubicBezTo>
                <a:lnTo>
                  <a:pt x="2476476" y="1768703"/>
                </a:lnTo>
                <a:cubicBezTo>
                  <a:pt x="2476476" y="1964073"/>
                  <a:pt x="2318097" y="2122452"/>
                  <a:pt x="2122727" y="2122452"/>
                </a:cubicBezTo>
                <a:lnTo>
                  <a:pt x="353749" y="2122452"/>
                </a:lnTo>
                <a:cubicBezTo>
                  <a:pt x="158379" y="2122452"/>
                  <a:pt x="0" y="1964073"/>
                  <a:pt x="0" y="1768703"/>
                </a:cubicBezTo>
                <a:lnTo>
                  <a:pt x="0" y="35374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62030" tIns="162030" rIns="162030" bIns="1620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3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da implementação e a operacionalização de um SGSI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09A2A2A-3B93-4BAA-9F7E-6260EC42E89D}"/>
              </a:ext>
            </a:extLst>
          </p:cNvPr>
          <p:cNvSpPr/>
          <p:nvPr/>
        </p:nvSpPr>
        <p:spPr>
          <a:xfrm rot="20108014">
            <a:off x="3048077" y="3267689"/>
            <a:ext cx="381836" cy="824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44327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C490A61B-8B4D-4F16-A01B-6B514F488208}"/>
              </a:ext>
            </a:extLst>
          </p:cNvPr>
          <p:cNvSpPr/>
          <p:nvPr/>
        </p:nvSpPr>
        <p:spPr>
          <a:xfrm>
            <a:off x="3708760" y="1901026"/>
            <a:ext cx="1998490" cy="1403806"/>
          </a:xfrm>
          <a:custGeom>
            <a:avLst/>
            <a:gdLst>
              <a:gd name="connsiteX0" fmla="*/ 0 w 2209794"/>
              <a:gd name="connsiteY0" fmla="*/ 255220 h 1531291"/>
              <a:gd name="connsiteX1" fmla="*/ 255220 w 2209794"/>
              <a:gd name="connsiteY1" fmla="*/ 0 h 1531291"/>
              <a:gd name="connsiteX2" fmla="*/ 1954574 w 2209794"/>
              <a:gd name="connsiteY2" fmla="*/ 0 h 1531291"/>
              <a:gd name="connsiteX3" fmla="*/ 2209794 w 2209794"/>
              <a:gd name="connsiteY3" fmla="*/ 255220 h 1531291"/>
              <a:gd name="connsiteX4" fmla="*/ 2209794 w 2209794"/>
              <a:gd name="connsiteY4" fmla="*/ 1276071 h 1531291"/>
              <a:gd name="connsiteX5" fmla="*/ 1954574 w 2209794"/>
              <a:gd name="connsiteY5" fmla="*/ 1531291 h 1531291"/>
              <a:gd name="connsiteX6" fmla="*/ 255220 w 2209794"/>
              <a:gd name="connsiteY6" fmla="*/ 1531291 h 1531291"/>
              <a:gd name="connsiteX7" fmla="*/ 0 w 2209794"/>
              <a:gd name="connsiteY7" fmla="*/ 1276071 h 1531291"/>
              <a:gd name="connsiteX8" fmla="*/ 0 w 2209794"/>
              <a:gd name="connsiteY8" fmla="*/ 255220 h 15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794" h="1531291">
                <a:moveTo>
                  <a:pt x="0" y="255220"/>
                </a:moveTo>
                <a:cubicBezTo>
                  <a:pt x="0" y="114266"/>
                  <a:pt x="114266" y="0"/>
                  <a:pt x="255220" y="0"/>
                </a:cubicBezTo>
                <a:lnTo>
                  <a:pt x="1954574" y="0"/>
                </a:lnTo>
                <a:cubicBezTo>
                  <a:pt x="2095528" y="0"/>
                  <a:pt x="2209794" y="114266"/>
                  <a:pt x="2209794" y="255220"/>
                </a:cubicBezTo>
                <a:lnTo>
                  <a:pt x="2209794" y="1276071"/>
                </a:lnTo>
                <a:cubicBezTo>
                  <a:pt x="2209794" y="1417025"/>
                  <a:pt x="2095528" y="1531291"/>
                  <a:pt x="1954574" y="1531291"/>
                </a:cubicBezTo>
                <a:lnTo>
                  <a:pt x="255220" y="1531291"/>
                </a:lnTo>
                <a:cubicBezTo>
                  <a:pt x="114266" y="1531291"/>
                  <a:pt x="0" y="1417025"/>
                  <a:pt x="0" y="1276071"/>
                </a:cubicBezTo>
                <a:lnTo>
                  <a:pt x="0" y="2552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28091" tIns="128091" rIns="128091" bIns="128091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1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Formalizar o cumprimento ou não dos objetivos delineados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22324F3-A4D3-4E2A-8AED-1AFEE8E95B7F}"/>
              </a:ext>
            </a:extLst>
          </p:cNvPr>
          <p:cNvSpPr/>
          <p:nvPr/>
        </p:nvSpPr>
        <p:spPr>
          <a:xfrm rot="1614240">
            <a:off x="3074552" y="4910784"/>
            <a:ext cx="439764" cy="457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1164268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B932D0E8-B576-49D0-9A83-BD2265B97A0A}"/>
              </a:ext>
            </a:extLst>
          </p:cNvPr>
          <p:cNvSpPr/>
          <p:nvPr/>
        </p:nvSpPr>
        <p:spPr>
          <a:xfrm>
            <a:off x="3708774" y="4742207"/>
            <a:ext cx="1998476" cy="1403805"/>
          </a:xfrm>
          <a:custGeom>
            <a:avLst/>
            <a:gdLst>
              <a:gd name="connsiteX0" fmla="*/ 0 w 2209794"/>
              <a:gd name="connsiteY0" fmla="*/ 255220 h 1531291"/>
              <a:gd name="connsiteX1" fmla="*/ 255220 w 2209794"/>
              <a:gd name="connsiteY1" fmla="*/ 0 h 1531291"/>
              <a:gd name="connsiteX2" fmla="*/ 1954574 w 2209794"/>
              <a:gd name="connsiteY2" fmla="*/ 0 h 1531291"/>
              <a:gd name="connsiteX3" fmla="*/ 2209794 w 2209794"/>
              <a:gd name="connsiteY3" fmla="*/ 255220 h 1531291"/>
              <a:gd name="connsiteX4" fmla="*/ 2209794 w 2209794"/>
              <a:gd name="connsiteY4" fmla="*/ 1276071 h 1531291"/>
              <a:gd name="connsiteX5" fmla="*/ 1954574 w 2209794"/>
              <a:gd name="connsiteY5" fmla="*/ 1531291 h 1531291"/>
              <a:gd name="connsiteX6" fmla="*/ 255220 w 2209794"/>
              <a:gd name="connsiteY6" fmla="*/ 1531291 h 1531291"/>
              <a:gd name="connsiteX7" fmla="*/ 0 w 2209794"/>
              <a:gd name="connsiteY7" fmla="*/ 1276071 h 1531291"/>
              <a:gd name="connsiteX8" fmla="*/ 0 w 2209794"/>
              <a:gd name="connsiteY8" fmla="*/ 255220 h 15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9794" h="1531291">
                <a:moveTo>
                  <a:pt x="0" y="255220"/>
                </a:moveTo>
                <a:cubicBezTo>
                  <a:pt x="0" y="114266"/>
                  <a:pt x="114266" y="0"/>
                  <a:pt x="255220" y="0"/>
                </a:cubicBezTo>
                <a:lnTo>
                  <a:pt x="1954574" y="0"/>
                </a:lnTo>
                <a:cubicBezTo>
                  <a:pt x="2095528" y="0"/>
                  <a:pt x="2209794" y="114266"/>
                  <a:pt x="2209794" y="255220"/>
                </a:cubicBezTo>
                <a:lnTo>
                  <a:pt x="2209794" y="1276071"/>
                </a:lnTo>
                <a:cubicBezTo>
                  <a:pt x="2209794" y="1417025"/>
                  <a:pt x="2095528" y="1531291"/>
                  <a:pt x="1954574" y="1531291"/>
                </a:cubicBezTo>
                <a:lnTo>
                  <a:pt x="255220" y="1531291"/>
                </a:lnTo>
                <a:cubicBezTo>
                  <a:pt x="114266" y="1531291"/>
                  <a:pt x="0" y="1417025"/>
                  <a:pt x="0" y="1276071"/>
                </a:cubicBezTo>
                <a:lnTo>
                  <a:pt x="0" y="25522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30631" tIns="130631" rIns="130631" bIns="130631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1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Cumprir os requisitos de segurança escolhidos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B16F85D-EC70-47A4-8F8E-C332191D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DFDB1C21-D1C5-401B-9C8B-F904BD00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376" y="1462088"/>
            <a:ext cx="5257800" cy="4803775"/>
          </a:xfrm>
        </p:spPr>
        <p:txBody>
          <a:bodyPr>
            <a:normAutofit lnSpcReduction="10000"/>
          </a:bodyPr>
          <a:lstStyle/>
          <a:p>
            <a:pPr algn="ctr"/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É importante definir como medir a eficácia dos grupos de controlo selecionados e para isso utilizam-se procedimentos que permitem a rápida deteção e resposta a incidentes de segurança;</a:t>
            </a: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Para uma maior eficácia na gestão do funcionamento e recursos do SGSI recorrem-se a programas de formação e sensibilização;</a:t>
            </a: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Devem ser realizadas auditorias internas em prol do aperfeiçoamento do SGSI.</a:t>
            </a:r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D19D7-3CD8-40D6-9E54-A9DF4B55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5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Certificação de um SGSI</a:t>
            </a:r>
            <a:endParaRPr lang="pt-PT" sz="40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AD6B36-9EC5-490A-91AE-60622AAE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62F8BAF6-303B-4D6F-9D10-9DE13722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866" y="1389297"/>
            <a:ext cx="5891134" cy="4803775"/>
          </a:xfrm>
        </p:spPr>
        <p:txBody>
          <a:bodyPr>
            <a:normAutofit/>
          </a:bodyPr>
          <a:lstStyle/>
          <a:p>
            <a:pPr algn="ctr"/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 organizações recorrem a empresas responsáveis pelo procedimento de certificação, listadas na própria ISO;</a:t>
            </a:r>
          </a:p>
          <a:p>
            <a:pPr algn="ctr"/>
            <a:r>
              <a:rPr lang="pt-PT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Numa primeira fase do exame de certificação, são analisados todos os documentos, pela empresa </a:t>
            </a:r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 certificação escolhida, </a:t>
            </a:r>
            <a:r>
              <a:rPr lang="pt-PT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sejam eles políticas de segurança ou descrições de processos</a:t>
            </a:r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Normalmente, o certificado tem validade até três anos e a melhoria contínua do SGSI é assegurada através de auditorias anuais de monitorização.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93A4845-27AD-4732-80DA-0EA43B3F31B9}"/>
              </a:ext>
            </a:extLst>
          </p:cNvPr>
          <p:cNvGrpSpPr/>
          <p:nvPr/>
        </p:nvGrpSpPr>
        <p:grpSpPr>
          <a:xfrm>
            <a:off x="6096000" y="1516640"/>
            <a:ext cx="5257801" cy="5041557"/>
            <a:chOff x="6096000" y="1516640"/>
            <a:chExt cx="5257801" cy="504155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587D31C-C80E-4132-A39E-69103FA63048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16640"/>
              <a:ext cx="5257800" cy="467643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6F6BCE9-508E-42DE-9D0D-3FB21D9B64C9}"/>
                </a:ext>
              </a:extLst>
            </p:cNvPr>
            <p:cNvSpPr/>
            <p:nvPr/>
          </p:nvSpPr>
          <p:spPr>
            <a:xfrm>
              <a:off x="6096001" y="6193072"/>
              <a:ext cx="5257800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2 – Procedimentos da certificação de um SGSI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8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86F2-1E07-4B94-8337-DBA6B2FF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1312"/>
            <a:ext cx="10515600" cy="1095375"/>
          </a:xfrm>
        </p:spPr>
        <p:txBody>
          <a:bodyPr/>
          <a:lstStyle/>
          <a:p>
            <a:pPr algn="ctr"/>
            <a:r>
              <a:rPr lang="pt-PT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ISO 27002</a:t>
            </a:r>
          </a:p>
        </p:txBody>
      </p:sp>
    </p:spTree>
    <p:extLst>
      <p:ext uri="{BB962C8B-B14F-4D97-AF65-F5344CB8AC3E}">
        <p14:creationId xmlns:p14="http://schemas.microsoft.com/office/powerpoint/2010/main" val="17993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Posição de Conteúdo 5">
            <a:extLst>
              <a:ext uri="{FF2B5EF4-FFF2-40B4-BE49-F238E27FC236}">
                <a16:creationId xmlns:a16="http://schemas.microsoft.com/office/drawing/2014/main" id="{33047626-71D5-45F1-BEC1-CD05A6A34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626980"/>
              </p:ext>
            </p:extLst>
          </p:nvPr>
        </p:nvGraphicFramePr>
        <p:xfrm>
          <a:off x="3822493" y="1136571"/>
          <a:ext cx="12127042" cy="5402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8B0DB8-03DA-42E2-A947-A26FDD85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F123960-F69D-40E3-B4CA-14EEFBC3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"/>
            <a:ext cx="10515600" cy="1325563"/>
          </a:xfrm>
        </p:spPr>
        <p:txBody>
          <a:bodyPr/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Requisitos</a:t>
            </a:r>
            <a:endParaRPr lang="pt-PT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554E4E0-FA05-4576-BEC1-D94745A9CC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186011"/>
              </p:ext>
            </p:extLst>
          </p:nvPr>
        </p:nvGraphicFramePr>
        <p:xfrm>
          <a:off x="5387713" y="1425654"/>
          <a:ext cx="4392119" cy="377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86E2479C-FFC9-473B-81CB-D101D296BAED}"/>
              </a:ext>
            </a:extLst>
          </p:cNvPr>
          <p:cNvSpPr/>
          <p:nvPr/>
        </p:nvSpPr>
        <p:spPr>
          <a:xfrm rot="10800000">
            <a:off x="3955873" y="3546388"/>
            <a:ext cx="1778829" cy="56841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5FF982-98BF-4915-9766-39095FB76630}"/>
              </a:ext>
            </a:extLst>
          </p:cNvPr>
          <p:cNvSpPr txBox="1"/>
          <p:nvPr/>
        </p:nvSpPr>
        <p:spPr>
          <a:xfrm>
            <a:off x="4042831" y="3683852"/>
            <a:ext cx="215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Implementar o SGSI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06F53B9-4BB1-4C3D-BE63-7A7AA6476620}"/>
              </a:ext>
            </a:extLst>
          </p:cNvPr>
          <p:cNvGrpSpPr/>
          <p:nvPr/>
        </p:nvGrpSpPr>
        <p:grpSpPr>
          <a:xfrm>
            <a:off x="528205" y="4631987"/>
            <a:ext cx="3040423" cy="688755"/>
            <a:chOff x="630608" y="1904826"/>
            <a:chExt cx="3040423" cy="688755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1DF208E-78C0-4501-B03E-BD883E1E8473}"/>
                </a:ext>
              </a:extLst>
            </p:cNvPr>
            <p:cNvSpPr/>
            <p:nvPr/>
          </p:nvSpPr>
          <p:spPr>
            <a:xfrm>
              <a:off x="630608" y="1904826"/>
              <a:ext cx="3040423" cy="68875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8866C33-8A90-4F65-B332-F18986F74D43}"/>
                </a:ext>
              </a:extLst>
            </p:cNvPr>
            <p:cNvSpPr txBox="1"/>
            <p:nvPr/>
          </p:nvSpPr>
          <p:spPr>
            <a:xfrm>
              <a:off x="677138" y="2064538"/>
              <a:ext cx="2957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B</a:t>
              </a:r>
              <a:r>
                <a:rPr lang="pt-PT" sz="18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oas práticas internacionais</a:t>
              </a:r>
              <a:endParaRPr lang="pt-PT" b="1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8A1BAED-F420-4A63-9D6E-DCA4B8F18CF9}"/>
              </a:ext>
            </a:extLst>
          </p:cNvPr>
          <p:cNvGrpSpPr/>
          <p:nvPr/>
        </p:nvGrpSpPr>
        <p:grpSpPr>
          <a:xfrm>
            <a:off x="490731" y="3334763"/>
            <a:ext cx="3040423" cy="688755"/>
            <a:chOff x="584077" y="2937168"/>
            <a:chExt cx="3040423" cy="688755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A434720-F27B-4D9D-A01F-53CD5CDEBEF8}"/>
                </a:ext>
              </a:extLst>
            </p:cNvPr>
            <p:cNvSpPr/>
            <p:nvPr/>
          </p:nvSpPr>
          <p:spPr>
            <a:xfrm>
              <a:off x="584077" y="2937168"/>
              <a:ext cx="3040423" cy="68875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DE083CD-FDB1-4483-B465-2FB5400A5771}"/>
                </a:ext>
              </a:extLst>
            </p:cNvPr>
            <p:cNvSpPr txBox="1"/>
            <p:nvPr/>
          </p:nvSpPr>
          <p:spPr>
            <a:xfrm>
              <a:off x="621551" y="2946320"/>
              <a:ext cx="2936451" cy="658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Proteção da informação e dos sistemas de informação</a:t>
              </a:r>
              <a:endParaRPr lang="pt-PT" b="1" dirty="0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1B57AA9-B74B-4DED-9935-669FBA96771B}"/>
              </a:ext>
            </a:extLst>
          </p:cNvPr>
          <p:cNvGrpSpPr/>
          <p:nvPr/>
        </p:nvGrpSpPr>
        <p:grpSpPr>
          <a:xfrm>
            <a:off x="445145" y="1687940"/>
            <a:ext cx="3040423" cy="1038354"/>
            <a:chOff x="621551" y="3924822"/>
            <a:chExt cx="3040423" cy="1038354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4BA073B3-0383-4678-91FC-26AAB39455CC}"/>
                </a:ext>
              </a:extLst>
            </p:cNvPr>
            <p:cNvSpPr/>
            <p:nvPr/>
          </p:nvSpPr>
          <p:spPr>
            <a:xfrm>
              <a:off x="621551" y="3924822"/>
              <a:ext cx="3040423" cy="103835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4207C6C-2101-4EFD-84CC-64114A25EB38}"/>
                </a:ext>
              </a:extLst>
            </p:cNvPr>
            <p:cNvSpPr txBox="1"/>
            <p:nvPr/>
          </p:nvSpPr>
          <p:spPr>
            <a:xfrm>
              <a:off x="667137" y="3991629"/>
              <a:ext cx="29455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Auxílio de procedimentos e métodos comprovados na prática</a:t>
              </a:r>
              <a:endParaRPr lang="pt-P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1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31F2B28-930C-4648-8652-3404155B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AEA94D1-A8D6-40F9-A3EC-88AE5B3F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2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Políticas de Segurança da Informação</a:t>
            </a:r>
          </a:p>
        </p:txBody>
      </p:sp>
      <p:pic>
        <p:nvPicPr>
          <p:cNvPr id="1028" name="Picture 4" descr="3 pilares importantes para adequação a LGPD">
            <a:extLst>
              <a:ext uri="{FF2B5EF4-FFF2-40B4-BE49-F238E27FC236}">
                <a16:creationId xmlns:a16="http://schemas.microsoft.com/office/drawing/2014/main" id="{09AD1CC4-9D30-4618-A260-82994443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544" y1="9974" x2="49544" y2="9974"/>
                        <a14:foregroundMark x1="38146" y1="54593" x2="38146" y2="54593"/>
                        <a14:foregroundMark x1="36018" y1="70341" x2="36018" y2="70341"/>
                        <a14:foregroundMark x1="65653" y1="58005" x2="65653" y2="58005"/>
                        <a14:foregroundMark x1="58207" y1="69029" x2="58207" y2="69029"/>
                        <a14:foregroundMark x1="69757" y1="70341" x2="69757" y2="70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002" y="1690688"/>
            <a:ext cx="7171077" cy="415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E9883FB-B849-4E4F-AF18-5399C74D0C16}"/>
              </a:ext>
            </a:extLst>
          </p:cNvPr>
          <p:cNvSpPr/>
          <p:nvPr/>
        </p:nvSpPr>
        <p:spPr>
          <a:xfrm>
            <a:off x="4489622" y="3016252"/>
            <a:ext cx="2660686" cy="79125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F1AF24-6F5F-4470-B960-BAFE09C2844E}"/>
              </a:ext>
            </a:extLst>
          </p:cNvPr>
          <p:cNvSpPr txBox="1"/>
          <p:nvPr/>
        </p:nvSpPr>
        <p:spPr>
          <a:xfrm>
            <a:off x="4347148" y="3167390"/>
            <a:ext cx="277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Manutenção de um bom funcionamento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66DF0A3-74B5-449E-B824-5950319CB43F}"/>
              </a:ext>
            </a:extLst>
          </p:cNvPr>
          <p:cNvSpPr/>
          <p:nvPr/>
        </p:nvSpPr>
        <p:spPr>
          <a:xfrm>
            <a:off x="7745627" y="3346233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0B4F083-A0CE-483F-9AA7-E3E13CD260CD}"/>
              </a:ext>
            </a:extLst>
          </p:cNvPr>
          <p:cNvSpPr/>
          <p:nvPr/>
        </p:nvSpPr>
        <p:spPr>
          <a:xfrm>
            <a:off x="7737387" y="1687487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2C0A36-AD6A-46B9-9CE6-AC28DA7FE9AC}"/>
              </a:ext>
            </a:extLst>
          </p:cNvPr>
          <p:cNvSpPr txBox="1"/>
          <p:nvPr/>
        </p:nvSpPr>
        <p:spPr>
          <a:xfrm>
            <a:off x="7678692" y="1903873"/>
            <a:ext cx="3599932" cy="70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Definir papéis e responsabilidades dos internos</a:t>
            </a:r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0DFBA8-9CC2-412E-9317-9F8BC70EDADA}"/>
              </a:ext>
            </a:extLst>
          </p:cNvPr>
          <p:cNvSpPr txBox="1"/>
          <p:nvPr/>
        </p:nvSpPr>
        <p:spPr>
          <a:xfrm>
            <a:off x="7670450" y="3406537"/>
            <a:ext cx="3608173" cy="13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Estabelecer regras para as comunicações com  clientes, fornecedores e auditores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indent="128270" algn="ctr">
              <a:lnSpc>
                <a:spcPct val="115000"/>
              </a:lnSpc>
            </a:pPr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1F386F0-260C-46AE-B7B1-772CBB94952C}"/>
              </a:ext>
            </a:extLst>
          </p:cNvPr>
          <p:cNvSpPr/>
          <p:nvPr/>
        </p:nvSpPr>
        <p:spPr>
          <a:xfrm>
            <a:off x="7737386" y="5145423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2D152D-6CF3-4B95-9E24-7E128B5D5507}"/>
              </a:ext>
            </a:extLst>
          </p:cNvPr>
          <p:cNvSpPr txBox="1"/>
          <p:nvPr/>
        </p:nvSpPr>
        <p:spPr>
          <a:xfrm>
            <a:off x="7670449" y="5198675"/>
            <a:ext cx="3608173" cy="129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Identificar e classificar os ativos da organização em prol da sua proteção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pt-PT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 animBg="1"/>
      <p:bldP spid="16" grpId="0"/>
      <p:bldP spid="17" grpId="0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A9EC067-7D55-4DAC-AE4C-E4B11DE3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A7A26A0-0C18-4BD3-822C-7EAF68710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38" y="2819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Organização de segurança da informação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3EC7B3B-0699-4469-9259-F80EE04F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2" t="18834" r="16525" b="26136"/>
          <a:stretch/>
        </p:blipFill>
        <p:spPr>
          <a:xfrm>
            <a:off x="8400364" y="2013993"/>
            <a:ext cx="2798164" cy="3731754"/>
          </a:xfr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DFEAC31-25E8-437E-8A31-B61419887D21}"/>
              </a:ext>
            </a:extLst>
          </p:cNvPr>
          <p:cNvSpPr/>
          <p:nvPr/>
        </p:nvSpPr>
        <p:spPr>
          <a:xfrm>
            <a:off x="673694" y="3566433"/>
            <a:ext cx="3608173" cy="5658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8A05CDA-C271-4CE5-91EA-8595F33793F8}"/>
              </a:ext>
            </a:extLst>
          </p:cNvPr>
          <p:cNvSpPr/>
          <p:nvPr/>
        </p:nvSpPr>
        <p:spPr>
          <a:xfrm>
            <a:off x="673694" y="2431819"/>
            <a:ext cx="3608173" cy="5881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D6D343-E15B-438F-A60A-7D2B84B44F5E}"/>
              </a:ext>
            </a:extLst>
          </p:cNvPr>
          <p:cNvSpPr txBox="1"/>
          <p:nvPr/>
        </p:nvSpPr>
        <p:spPr>
          <a:xfrm>
            <a:off x="600544" y="2466659"/>
            <a:ext cx="3599932" cy="40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Organização interna</a:t>
            </a:r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B6AA34-3EA3-4FBB-B0BC-F4CA27894D9C}"/>
              </a:ext>
            </a:extLst>
          </p:cNvPr>
          <p:cNvSpPr txBox="1"/>
          <p:nvPr/>
        </p:nvSpPr>
        <p:spPr>
          <a:xfrm>
            <a:off x="1107673" y="3651104"/>
            <a:ext cx="2577432" cy="70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Dispositivos móveis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indent="128270" algn="ctr">
              <a:lnSpc>
                <a:spcPct val="115000"/>
              </a:lnSpc>
            </a:pPr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EB6C7EA-095D-4DAC-A006-E7BE02375730}"/>
              </a:ext>
            </a:extLst>
          </p:cNvPr>
          <p:cNvSpPr/>
          <p:nvPr/>
        </p:nvSpPr>
        <p:spPr>
          <a:xfrm>
            <a:off x="673694" y="4744634"/>
            <a:ext cx="3608173" cy="5658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A8EA092-2D1C-4313-B633-E0AD5EA382F6}"/>
              </a:ext>
            </a:extLst>
          </p:cNvPr>
          <p:cNvSpPr txBox="1"/>
          <p:nvPr/>
        </p:nvSpPr>
        <p:spPr>
          <a:xfrm>
            <a:off x="993472" y="4790117"/>
            <a:ext cx="2798161" cy="67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Teletrabalho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pt-PT" sz="1600" dirty="0">
              <a:latin typeface="Arial Black" panose="020B0A04020102020204" pitchFamily="34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62E44DB-BAA5-4952-8D70-0D2A21FF1DF7}"/>
              </a:ext>
            </a:extLst>
          </p:cNvPr>
          <p:cNvGrpSpPr/>
          <p:nvPr/>
        </p:nvGrpSpPr>
        <p:grpSpPr>
          <a:xfrm>
            <a:off x="4281867" y="2239065"/>
            <a:ext cx="3420740" cy="839620"/>
            <a:chOff x="4281867" y="2239065"/>
            <a:chExt cx="3420740" cy="839620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68A481C2-DCBD-4E22-82B6-6DEDF07C3245}"/>
                </a:ext>
              </a:extLst>
            </p:cNvPr>
            <p:cNvSpPr/>
            <p:nvPr/>
          </p:nvSpPr>
          <p:spPr>
            <a:xfrm>
              <a:off x="4489390" y="2239065"/>
              <a:ext cx="3213217" cy="8396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4BC8A11-5447-401B-ADCD-B81E029B8EFD}"/>
                </a:ext>
              </a:extLst>
            </p:cNvPr>
            <p:cNvSpPr txBox="1"/>
            <p:nvPr/>
          </p:nvSpPr>
          <p:spPr>
            <a:xfrm>
              <a:off x="4281867" y="2417870"/>
              <a:ext cx="3213216" cy="50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270" indent="128270" algn="ctr">
                <a:lnSpc>
                  <a:spcPct val="115000"/>
                </a:lnSpc>
              </a:pPr>
              <a:r>
                <a:rPr lang="pt-PT" sz="12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r>
                <a:rPr lang="pt-PT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 funções devem ser segregadas entre as mesmas e entre as pessoas </a:t>
              </a:r>
              <a:endParaRPr lang="pt-PT" sz="1100" b="1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A09AF978-22F0-49D3-94CE-6B4D2D0B0A1F}"/>
              </a:ext>
            </a:extLst>
          </p:cNvPr>
          <p:cNvSpPr/>
          <p:nvPr/>
        </p:nvSpPr>
        <p:spPr>
          <a:xfrm>
            <a:off x="4511130" y="3460060"/>
            <a:ext cx="3213217" cy="83962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pt-PT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olíticas e controlos de segurança para dispositivos móveis</a:t>
            </a:r>
            <a:endParaRPr lang="pt-PT" sz="1200" b="1" dirty="0">
              <a:solidFill>
                <a:schemeClr val="tx1"/>
              </a:solidFill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4C5124E-9020-468A-BB89-49A1C432649C}"/>
              </a:ext>
            </a:extLst>
          </p:cNvPr>
          <p:cNvGrpSpPr/>
          <p:nvPr/>
        </p:nvGrpSpPr>
        <p:grpSpPr>
          <a:xfrm>
            <a:off x="4511130" y="4607738"/>
            <a:ext cx="3279412" cy="839620"/>
            <a:chOff x="1063218" y="5503025"/>
            <a:chExt cx="3279412" cy="839620"/>
          </a:xfrm>
        </p:grpSpPr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35E4C7E3-2DC5-4AA9-9048-FDD1268E43E9}"/>
                </a:ext>
              </a:extLst>
            </p:cNvPr>
            <p:cNvSpPr/>
            <p:nvPr/>
          </p:nvSpPr>
          <p:spPr>
            <a:xfrm>
              <a:off x="1107673" y="5503025"/>
              <a:ext cx="3234957" cy="8396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9F2FF51-5C27-43D0-A2DA-CFEA55F055C7}"/>
                </a:ext>
              </a:extLst>
            </p:cNvPr>
            <p:cNvSpPr txBox="1"/>
            <p:nvPr/>
          </p:nvSpPr>
          <p:spPr>
            <a:xfrm>
              <a:off x="1063218" y="5692002"/>
              <a:ext cx="32794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12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pt-PT" sz="1200" b="1" i="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roteger as informações obtidas, processadas ou armazenadas em locais de teletrabalho</a:t>
              </a:r>
              <a:endParaRPr lang="pt-PT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80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  <p:bldP spid="15" grpId="0" animBg="1"/>
      <p:bldP spid="16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8AC26-0F3E-4A04-9BD7-2FB0345B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4"/>
            <a:ext cx="10515600" cy="1325563"/>
          </a:xfrm>
        </p:spPr>
        <p:txBody>
          <a:bodyPr>
            <a:normAutofit fontScale="90000"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400" b="1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Segurança de Recursos humanos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7956FC6-C07B-4037-9FA3-EDA0BA94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Fique de olho em 6 tipos de malwares">
            <a:extLst>
              <a:ext uri="{FF2B5EF4-FFF2-40B4-BE49-F238E27FC236}">
                <a16:creationId xmlns:a16="http://schemas.microsoft.com/office/drawing/2014/main" id="{924E2A3A-885F-4D1E-963A-3B9E3A0D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4" y="1456828"/>
            <a:ext cx="2369006" cy="16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4711A56-0083-49A6-BF4F-F1AE33D03DBC}"/>
              </a:ext>
            </a:extLst>
          </p:cNvPr>
          <p:cNvGrpSpPr/>
          <p:nvPr/>
        </p:nvGrpSpPr>
        <p:grpSpPr>
          <a:xfrm>
            <a:off x="0" y="3872519"/>
            <a:ext cx="4091565" cy="1675852"/>
            <a:chOff x="570911" y="3185593"/>
            <a:chExt cx="4091565" cy="1675852"/>
          </a:xfrm>
        </p:grpSpPr>
        <p:pic>
          <p:nvPicPr>
            <p:cNvPr id="2056" name="Picture 8" descr="What is a rootkit? - Emsisoft | Security Blog">
              <a:extLst>
                <a:ext uri="{FF2B5EF4-FFF2-40B4-BE49-F238E27FC236}">
                  <a16:creationId xmlns:a16="http://schemas.microsoft.com/office/drawing/2014/main" id="{910345A8-287B-4333-BC5B-3A81EFAC76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1" t="21971" r="15692" b="16427"/>
            <a:stretch/>
          </p:blipFill>
          <p:spPr bwMode="auto">
            <a:xfrm>
              <a:off x="570911" y="3185593"/>
              <a:ext cx="1587647" cy="16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ique de olho em 6 tipos de malwares">
              <a:extLst>
                <a:ext uri="{FF2B5EF4-FFF2-40B4-BE49-F238E27FC236}">
                  <a16:creationId xmlns:a16="http://schemas.microsoft.com/office/drawing/2014/main" id="{65FA74C7-5052-4F8A-B02E-0B3C1C13E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3470" y="3185593"/>
              <a:ext cx="2369006" cy="167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inal de Adição 8">
              <a:extLst>
                <a:ext uri="{FF2B5EF4-FFF2-40B4-BE49-F238E27FC236}">
                  <a16:creationId xmlns:a16="http://schemas.microsoft.com/office/drawing/2014/main" id="{66D43896-FC78-4BD0-9A5E-4413816B701C}"/>
                </a:ext>
              </a:extLst>
            </p:cNvPr>
            <p:cNvSpPr/>
            <p:nvPr/>
          </p:nvSpPr>
          <p:spPr>
            <a:xfrm>
              <a:off x="2084277" y="3740762"/>
              <a:ext cx="629587" cy="610849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5D8CCB-7042-4A44-BC93-E3DA72A9ED4E}"/>
              </a:ext>
            </a:extLst>
          </p:cNvPr>
          <p:cNvSpPr txBox="1"/>
          <p:nvPr/>
        </p:nvSpPr>
        <p:spPr>
          <a:xfrm>
            <a:off x="2526221" y="1775818"/>
            <a:ext cx="88275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 ataques realizados por funcionários da organização possuem um potencial maior de dano e de sucesso, visto que podem usufruir dos seus conhecimentos sobre processos, hábitos, pontos fracos ou relações sociais para gerar uma ameaça.</a:t>
            </a:r>
            <a:endParaRPr lang="pt-PT" sz="24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5C1EAB-3A1E-4ED7-A227-7073009F554D}"/>
              </a:ext>
            </a:extLst>
          </p:cNvPr>
          <p:cNvSpPr txBox="1"/>
          <p:nvPr/>
        </p:nvSpPr>
        <p:spPr>
          <a:xfrm>
            <a:off x="3427751" y="4306304"/>
            <a:ext cx="79260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8270" algn="ctr"/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xiste uma grande probabilidade de serem, igualmente, iniciados por ações conjuntas de </a:t>
            </a:r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funcionários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internos e entidades externas</a:t>
            </a:r>
            <a:r>
              <a:rPr lang="pt-P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pt-PT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EE023FF-880B-4E84-B10F-9606ECD1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2" descr="Fique de olho em 6 tipos de malwares">
            <a:extLst>
              <a:ext uri="{FF2B5EF4-FFF2-40B4-BE49-F238E27FC236}">
                <a16:creationId xmlns:a16="http://schemas.microsoft.com/office/drawing/2014/main" id="{BE9FF729-47FA-43EF-98E6-8AF78EC2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4" y="1509741"/>
            <a:ext cx="2369006" cy="16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ntivírus pago vale a pena? Confira os prós e contras - Blog ELGScreen">
            <a:extLst>
              <a:ext uri="{FF2B5EF4-FFF2-40B4-BE49-F238E27FC236}">
                <a16:creationId xmlns:a16="http://schemas.microsoft.com/office/drawing/2014/main" id="{F4A7B4AD-24AE-4163-8A2E-DFDFD2A2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3333">
                        <a14:foregroundMark x1="30933" y1="25854" x2="30933" y2="25854"/>
                        <a14:foregroundMark x1="42667" y1="22195" x2="42667" y2="22195"/>
                        <a14:foregroundMark x1="38933" y1="29024" x2="38933" y2="29024"/>
                        <a14:foregroundMark x1="31867" y1="31220" x2="31867" y2="31220"/>
                        <a14:foregroundMark x1="93333" y1="57317" x2="93333" y2="57317"/>
                        <a14:foregroundMark x1="32267" y1="35122" x2="32267" y2="35122"/>
                        <a14:foregroundMark x1="39333" y1="33659" x2="39333" y2="33659"/>
                        <a14:foregroundMark x1="37333" y1="63171" x2="37333" y2="63171"/>
                        <a14:foregroundMark x1="32667" y1="43171" x2="32667" y2="43171"/>
                        <a14:foregroundMark x1="67867" y1="62683" x2="67867" y2="626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49" y="1826664"/>
            <a:ext cx="2485846" cy="135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B90EE6-CD4F-412D-978D-F72D92C70084}"/>
              </a:ext>
            </a:extLst>
          </p:cNvPr>
          <p:cNvSpPr txBox="1"/>
          <p:nvPr/>
        </p:nvSpPr>
        <p:spPr>
          <a:xfrm>
            <a:off x="4100776" y="2089857"/>
            <a:ext cx="7151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mplementação de medidas de recrutamento, despedimentos e alocação de funcionários.</a:t>
            </a:r>
            <a:endParaRPr lang="pt-PT" sz="2400" b="1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8C4C872-454C-4763-88DF-1B39805EB52B}"/>
              </a:ext>
            </a:extLst>
          </p:cNvPr>
          <p:cNvGrpSpPr/>
          <p:nvPr/>
        </p:nvGrpSpPr>
        <p:grpSpPr>
          <a:xfrm>
            <a:off x="569626" y="3672408"/>
            <a:ext cx="4091565" cy="2880069"/>
            <a:chOff x="569626" y="3672408"/>
            <a:chExt cx="4091565" cy="2880069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EDC3A4D-F3A3-49DE-8E3D-EF3E3CE552FC}"/>
                </a:ext>
              </a:extLst>
            </p:cNvPr>
            <p:cNvGrpSpPr/>
            <p:nvPr/>
          </p:nvGrpSpPr>
          <p:grpSpPr>
            <a:xfrm>
              <a:off x="569626" y="3672408"/>
              <a:ext cx="4091565" cy="1675852"/>
              <a:chOff x="570911" y="3185593"/>
              <a:chExt cx="4091565" cy="1675852"/>
            </a:xfrm>
          </p:grpSpPr>
          <p:pic>
            <p:nvPicPr>
              <p:cNvPr id="11" name="Picture 8" descr="What is a rootkit? - Emsisoft | Security Blog">
                <a:extLst>
                  <a:ext uri="{FF2B5EF4-FFF2-40B4-BE49-F238E27FC236}">
                    <a16:creationId xmlns:a16="http://schemas.microsoft.com/office/drawing/2014/main" id="{06256187-D080-4861-ADE3-C6FCF38C2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71" t="21971" r="15692" b="16427"/>
              <a:stretch/>
            </p:blipFill>
            <p:spPr bwMode="auto">
              <a:xfrm>
                <a:off x="570911" y="3185593"/>
                <a:ext cx="1587647" cy="16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Fique de olho em 6 tipos de malwares">
                <a:extLst>
                  <a:ext uri="{FF2B5EF4-FFF2-40B4-BE49-F238E27FC236}">
                    <a16:creationId xmlns:a16="http://schemas.microsoft.com/office/drawing/2014/main" id="{2E181106-C857-4E67-876E-AC759C50F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3470" y="3185593"/>
                <a:ext cx="2369006" cy="16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Sinal de Adição 12">
                <a:extLst>
                  <a:ext uri="{FF2B5EF4-FFF2-40B4-BE49-F238E27FC236}">
                    <a16:creationId xmlns:a16="http://schemas.microsoft.com/office/drawing/2014/main" id="{37A9C0F0-0230-4D17-A8C0-5FE4EE8A0CA4}"/>
                  </a:ext>
                </a:extLst>
              </p:cNvPr>
              <p:cNvSpPr/>
              <p:nvPr/>
            </p:nvSpPr>
            <p:spPr>
              <a:xfrm>
                <a:off x="2084277" y="3740762"/>
                <a:ext cx="629587" cy="610849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14" name="Picture 2" descr="Antivírus pago vale a pena? Confira os prós e contras - Blog ELGScreen">
              <a:extLst>
                <a:ext uri="{FF2B5EF4-FFF2-40B4-BE49-F238E27FC236}">
                  <a16:creationId xmlns:a16="http://schemas.microsoft.com/office/drawing/2014/main" id="{73671DDB-E663-4515-8333-48A3644D8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3333">
                          <a14:foregroundMark x1="30933" y1="25854" x2="30933" y2="25854"/>
                          <a14:foregroundMark x1="42667" y1="22195" x2="42667" y2="22195"/>
                          <a14:foregroundMark x1="38933" y1="29024" x2="38933" y2="29024"/>
                          <a14:foregroundMark x1="31867" y1="31220" x2="31867" y2="31220"/>
                          <a14:foregroundMark x1="93333" y1="57317" x2="93333" y2="57317"/>
                          <a14:foregroundMark x1="32267" y1="35122" x2="32267" y2="35122"/>
                          <a14:foregroundMark x1="39333" y1="33659" x2="39333" y2="33659"/>
                          <a14:foregroundMark x1="37333" y1="63171" x2="37333" y2="63171"/>
                          <a14:foregroundMark x1="32667" y1="43171" x2="32667" y2="43171"/>
                          <a14:foregroundMark x1="67867" y1="62683" x2="67867" y2="62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476" y="5193548"/>
              <a:ext cx="2485846" cy="1358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D0E345-1FB2-43B7-B5BE-A26528B91296}"/>
              </a:ext>
            </a:extLst>
          </p:cNvPr>
          <p:cNvSpPr txBox="1"/>
          <p:nvPr/>
        </p:nvSpPr>
        <p:spPr>
          <a:xfrm>
            <a:off x="4382898" y="4227577"/>
            <a:ext cx="68697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Consciencialização dos funcionários e fornecedores para as responsabilidades em segurança da informação, de modo a evitar danos consideráveis à organização.   </a:t>
            </a:r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pt-PT" sz="2400" b="1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D6E9157-A48A-40AB-9954-4EDCBA98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4"/>
            <a:ext cx="10515600" cy="1325563"/>
          </a:xfrm>
        </p:spPr>
        <p:txBody>
          <a:bodyPr>
            <a:normAutofit fontScale="90000"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400" b="1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Segurança de Recursos humanos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27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CADDFB1-5670-40A3-9F3D-CE691020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D3D10BA-C589-4CAD-8F07-BA8A4BDF3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4" y="-147777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Gestão de ativos</a:t>
            </a:r>
            <a:endParaRPr lang="pt-PT" sz="4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EBF8B8-9FB4-4DB2-B198-6AFD3C25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49" y="1331874"/>
            <a:ext cx="4748699" cy="43310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8EEA9B-170E-4161-8CD5-D4759BD47B51}"/>
              </a:ext>
            </a:extLst>
          </p:cNvPr>
          <p:cNvSpPr txBox="1"/>
          <p:nvPr/>
        </p:nvSpPr>
        <p:spPr>
          <a:xfrm>
            <a:off x="4703666" y="185934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 ativos da organização</a:t>
            </a:r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devem ser inventariados e identificados conforme o grau de importância, tendo em conta os princípios: </a:t>
            </a:r>
            <a:endParaRPr lang="pt-PT" sz="2400" b="1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35D411A-06FA-4451-B75D-E40406C3391E}"/>
              </a:ext>
            </a:extLst>
          </p:cNvPr>
          <p:cNvSpPr/>
          <p:nvPr/>
        </p:nvSpPr>
        <p:spPr>
          <a:xfrm>
            <a:off x="4685091" y="3680191"/>
            <a:ext cx="1438723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</a:t>
            </a:r>
            <a:endParaRPr lang="pt-PT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021B17F-F484-4DD2-883D-6C6F76C9B349}"/>
              </a:ext>
            </a:extLst>
          </p:cNvPr>
          <p:cNvSpPr/>
          <p:nvPr/>
        </p:nvSpPr>
        <p:spPr>
          <a:xfrm>
            <a:off x="6483496" y="3680191"/>
            <a:ext cx="1438723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Requisitos legais</a:t>
            </a: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09BB80-646D-4555-B327-73C1B1278A78}"/>
              </a:ext>
            </a:extLst>
          </p:cNvPr>
          <p:cNvSpPr/>
          <p:nvPr/>
        </p:nvSpPr>
        <p:spPr>
          <a:xfrm>
            <a:off x="8281900" y="3680191"/>
            <a:ext cx="1438723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Sensibilidade</a:t>
            </a: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D23B6373-7659-4AA7-8BF4-AB468456F972}"/>
              </a:ext>
            </a:extLst>
          </p:cNvPr>
          <p:cNvSpPr/>
          <p:nvPr/>
        </p:nvSpPr>
        <p:spPr>
          <a:xfrm>
            <a:off x="10080305" y="3680191"/>
            <a:ext cx="1438723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F49A86-5656-4029-B530-1159A99BC2BC}"/>
              </a:ext>
            </a:extLst>
          </p:cNvPr>
          <p:cNvSpPr txBox="1"/>
          <p:nvPr/>
        </p:nvSpPr>
        <p:spPr>
          <a:xfrm>
            <a:off x="4643508" y="5062740"/>
            <a:ext cx="6216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pt-PT" sz="24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uando os media não forem mais necessários, devem ser descartados através de procedimentos formais.</a:t>
            </a: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07DE5C1-B391-45D2-ACEF-264FE23A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57F9E4-6146-46F0-96F8-05A36C78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Controlo de acesso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45E936F8-707E-4531-945C-737F44F6B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2" y="143053"/>
            <a:ext cx="1879283" cy="11242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686EA4-5586-4032-B7DF-B552A18A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343" y="1267326"/>
            <a:ext cx="1911266" cy="191126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43C7FA0-6A82-47D4-9259-B3F28152423B}"/>
              </a:ext>
            </a:extLst>
          </p:cNvPr>
          <p:cNvSpPr txBox="1"/>
          <p:nvPr/>
        </p:nvSpPr>
        <p:spPr>
          <a:xfrm>
            <a:off x="2082764" y="1815772"/>
            <a:ext cx="7998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 requisitos comerciais po</a:t>
            </a: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 </a:t>
            </a:r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meio de controlar o acesso de informação relevante devem documentar uma política de procedimentos de controlo de acesso.</a:t>
            </a:r>
            <a:endParaRPr lang="pt-PT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9982F02-CAF3-4F76-BE98-EC6E1298D9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5769" y1="16923" x2="55769" y2="16923"/>
                        <a14:foregroundMark x1="55769" y1="16923" x2="55769" y2="16923"/>
                        <a14:foregroundMark x1="51538" y1="26154" x2="51538" y2="26154"/>
                        <a14:foregroundMark x1="49615" y1="23462" x2="49615" y2="23462"/>
                        <a14:foregroundMark x1="48462" y1="20000" x2="48462" y2="20000"/>
                        <a14:foregroundMark x1="44615" y1="13077" x2="44615" y2="13077"/>
                        <a14:foregroundMark x1="27308" y1="23077" x2="27308" y2="23077"/>
                        <a14:foregroundMark x1="17308" y1="38846" x2="17308" y2="38846"/>
                        <a14:foregroundMark x1="41538" y1="80000" x2="41538" y2="80000"/>
                        <a14:foregroundMark x1="33846" y1="73077" x2="33846" y2="73077"/>
                        <a14:foregroundMark x1="26538" y1="71538" x2="26538" y2="71538"/>
                        <a14:foregroundMark x1="19615" y1="65769" x2="19615" y2="65769"/>
                        <a14:foregroundMark x1="17692" y1="61538" x2="17692" y2="61538"/>
                        <a14:foregroundMark x1="20769" y1="61538" x2="20769" y2="61538"/>
                        <a14:foregroundMark x1="79231" y1="60000" x2="79231" y2="60000"/>
                        <a14:foregroundMark x1="71923" y1="58846" x2="71923" y2="58846"/>
                        <a14:foregroundMark x1="81538" y1="60000" x2="81538" y2="60000"/>
                        <a14:foregroundMark x1="80000" y1="56923" x2="80000" y2="56923"/>
                        <a14:foregroundMark x1="85385" y1="61154" x2="85385" y2="61154"/>
                        <a14:foregroundMark x1="84231" y1="58846" x2="84231" y2="58846"/>
                        <a14:backgroundMark x1="33462" y1="73846" x2="33462" y2="73846"/>
                        <a14:backgroundMark x1="41538" y1="81154" x2="41538" y2="81154"/>
                        <a14:backgroundMark x1="41154" y1="79615" x2="41154" y2="79615"/>
                        <a14:backgroundMark x1="41154" y1="80385" x2="41154" y2="80385"/>
                        <a14:backgroundMark x1="34615" y1="72692" x2="34615" y2="72692"/>
                        <a14:backgroundMark x1="33462" y1="73077" x2="33462" y2="73077"/>
                        <a14:backgroundMark x1="26538" y1="71923" x2="26538" y2="71923"/>
                        <a14:backgroundMark x1="26538" y1="71538" x2="26538" y2="71538"/>
                        <a14:backgroundMark x1="20000" y1="65769" x2="20000" y2="65769"/>
                        <a14:backgroundMark x1="19615" y1="65769" x2="19615" y2="65769"/>
                        <a14:backgroundMark x1="17308" y1="39231" x2="17308" y2="39231"/>
                        <a14:backgroundMark x1="27308" y1="24231" x2="27308" y2="24231"/>
                        <a14:backgroundMark x1="27308" y1="24231" x2="27308" y2="24231"/>
                        <a14:backgroundMark x1="26923" y1="23846" x2="26923" y2="23846"/>
                        <a14:backgroundMark x1="16154" y1="39231" x2="16154" y2="39231"/>
                        <a14:backgroundMark x1="16923" y1="39231" x2="16923" y2="39231"/>
                        <a14:backgroundMark x1="17308" y1="38846" x2="17308" y2="38846"/>
                        <a14:backgroundMark x1="28077" y1="23077" x2="28077" y2="23077"/>
                        <a14:backgroundMark x1="27692" y1="23077" x2="27692" y2="23077"/>
                        <a14:backgroundMark x1="44615" y1="14231" x2="44615" y2="14231"/>
                        <a14:backgroundMark x1="44615" y1="13846" x2="44615" y2="13846"/>
                        <a14:backgroundMark x1="44231" y1="12692" x2="44231" y2="12692"/>
                        <a14:backgroundMark x1="55385" y1="16538" x2="55385" y2="16538"/>
                        <a14:backgroundMark x1="55385" y1="18077" x2="55385" y2="18077"/>
                        <a14:backgroundMark x1="55385" y1="16923" x2="55385" y2="1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7634" r="9994" b="27514"/>
          <a:stretch/>
        </p:blipFill>
        <p:spPr>
          <a:xfrm>
            <a:off x="348263" y="2988014"/>
            <a:ext cx="2065422" cy="17099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EED638-3A2B-46AE-A5D2-8D2DF6A646DB}"/>
              </a:ext>
            </a:extLst>
          </p:cNvPr>
          <p:cNvSpPr txBox="1"/>
          <p:nvPr/>
        </p:nvSpPr>
        <p:spPr>
          <a:xfrm>
            <a:off x="2208551" y="3335170"/>
            <a:ext cx="91452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 funcionários responsáveis pelos acessos devem determinar regras para o controlo de acesso, os </a:t>
            </a: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seus direitos</a:t>
            </a:r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as restrições para utilizadores específicos, conforme os acessos que têm disponíveis. </a:t>
            </a:r>
            <a:endParaRPr lang="pt-PT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AD8715-E5E1-48C6-B360-6B0915D43C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13" y="4472529"/>
            <a:ext cx="3209925" cy="17621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00D360-07F0-45A9-8B1C-3433495BE1EF}"/>
              </a:ext>
            </a:extLst>
          </p:cNvPr>
          <p:cNvSpPr txBox="1"/>
          <p:nvPr/>
        </p:nvSpPr>
        <p:spPr>
          <a:xfrm>
            <a:off x="1843651" y="4928954"/>
            <a:ext cx="79066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gestão de </a:t>
            </a: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controlos de acesso das aplicações podem ser realizados por meio de </a:t>
            </a:r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autenticação segura, gestão de palavras-passe, controlo sobre os utilizadores que tenham privilégios e acesso restrito ao código fonte do programa.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63630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A8A38-60A0-4BB5-8884-628C231A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4" y="353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O que é um Sistema de gestão de segurança de informação?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F4FFC8-1BB3-4A05-A50F-F8D011B8A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12" y="1951681"/>
            <a:ext cx="3328087" cy="2496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F69369-2CCA-49EE-9FD6-8CE7B722EFB0}"/>
              </a:ext>
            </a:extLst>
          </p:cNvPr>
          <p:cNvSpPr txBox="1"/>
          <p:nvPr/>
        </p:nvSpPr>
        <p:spPr>
          <a:xfrm>
            <a:off x="308918" y="4534929"/>
            <a:ext cx="4386649" cy="224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pt-PT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onjunto de políticas estabelecidas por uma organização a fim de definir, construir, desenvolver e manter a segurança da informação, com base em recursos de hardware e software. </a:t>
            </a:r>
          </a:p>
          <a:p>
            <a:pPr marL="128270" indent="128270" algn="just">
              <a:lnSpc>
                <a:spcPct val="115000"/>
              </a:lnSpc>
            </a:pPr>
            <a:r>
              <a:rPr lang="pt-PT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pt-PT" sz="1600">
              <a:latin typeface="Arial Black" panose="020B0A04020102020204" pitchFamily="34" charset="0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6AAD559-D23A-4B51-AA8F-451CD8023FDF}"/>
              </a:ext>
            </a:extLst>
          </p:cNvPr>
          <p:cNvSpPr/>
          <p:nvPr/>
        </p:nvSpPr>
        <p:spPr>
          <a:xfrm>
            <a:off x="4489616" y="2915507"/>
            <a:ext cx="3212756" cy="56841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B2386E-7D36-4152-9108-38883DC62BDA}"/>
              </a:ext>
            </a:extLst>
          </p:cNvPr>
          <p:cNvSpPr txBox="1"/>
          <p:nvPr/>
        </p:nvSpPr>
        <p:spPr>
          <a:xfrm>
            <a:off x="4810891" y="3016760"/>
            <a:ext cx="257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latin typeface="Times New Roman" panose="02020603050405020304" pitchFamily="18" charset="0"/>
                <a:cs typeface="Times New Roman" panose="02020603050405020304" pitchFamily="18" charset="0"/>
              </a:rPr>
              <a:t>Tendo sempre por base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08A8549-5919-4E76-A423-30AC3297260E}"/>
              </a:ext>
            </a:extLst>
          </p:cNvPr>
          <p:cNvSpPr/>
          <p:nvPr/>
        </p:nvSpPr>
        <p:spPr>
          <a:xfrm>
            <a:off x="8274909" y="3349434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EB0D64-43B1-406E-843D-C268B09F092F}"/>
              </a:ext>
            </a:extLst>
          </p:cNvPr>
          <p:cNvSpPr/>
          <p:nvPr/>
        </p:nvSpPr>
        <p:spPr>
          <a:xfrm>
            <a:off x="8266669" y="1690688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A6C6446-9708-4945-86F3-0FA3A558AFA6}"/>
              </a:ext>
            </a:extLst>
          </p:cNvPr>
          <p:cNvSpPr txBox="1"/>
          <p:nvPr/>
        </p:nvSpPr>
        <p:spPr>
          <a:xfrm>
            <a:off x="8182234" y="1667430"/>
            <a:ext cx="3599932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Confidencialidade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indent="128270" algn="ctr">
              <a:lnSpc>
                <a:spcPct val="115000"/>
              </a:lnSpc>
            </a:pPr>
            <a:r>
              <a:rPr lang="pt-PT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Assegurar que a informação seja somente </a:t>
            </a:r>
          </a:p>
          <a:p>
            <a:pPr marL="128270" indent="128270" algn="ctr">
              <a:lnSpc>
                <a:spcPct val="115000"/>
              </a:lnSpc>
            </a:pPr>
            <a:r>
              <a:rPr lang="pt-PT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acessível</a:t>
            </a:r>
            <a:r>
              <a:rPr lang="pt-P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pt-PT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às pessoas </a:t>
            </a:r>
            <a:r>
              <a:rPr lang="pt-PT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devidamente autorizadas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D8113E-0E8F-403D-B771-26277797A996}"/>
              </a:ext>
            </a:extLst>
          </p:cNvPr>
          <p:cNvSpPr txBox="1"/>
          <p:nvPr/>
        </p:nvSpPr>
        <p:spPr>
          <a:xfrm>
            <a:off x="8141040" y="3349434"/>
            <a:ext cx="3608173" cy="142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Integridade</a:t>
            </a:r>
            <a:endParaRPr lang="pt-P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indent="128270" algn="ctr">
              <a:lnSpc>
                <a:spcPct val="115000"/>
              </a:lnSpc>
            </a:pPr>
            <a:r>
              <a:rPr lang="pt-PT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Salvaguardar a veracidade e a complementaridade da informação, bem como os seus métodos de processamento</a:t>
            </a:r>
          </a:p>
          <a:p>
            <a:pPr marL="128270" indent="128270" algn="ctr">
              <a:lnSpc>
                <a:spcPct val="115000"/>
              </a:lnSpc>
            </a:pPr>
            <a:endParaRPr lang="pt-PT" sz="1600" dirty="0">
              <a:latin typeface="Arial Black" panose="020B0A0402010202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A0426ED-9346-4605-864C-842A5129D9A3}"/>
              </a:ext>
            </a:extLst>
          </p:cNvPr>
          <p:cNvSpPr/>
          <p:nvPr/>
        </p:nvSpPr>
        <p:spPr>
          <a:xfrm>
            <a:off x="8266668" y="5148624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C756B3-3E09-4F46-B9C2-DF546848AF63}"/>
              </a:ext>
            </a:extLst>
          </p:cNvPr>
          <p:cNvSpPr txBox="1"/>
          <p:nvPr/>
        </p:nvSpPr>
        <p:spPr>
          <a:xfrm>
            <a:off x="8199733" y="5266166"/>
            <a:ext cx="3608173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270" indent="128270" algn="ctr">
              <a:lnSpc>
                <a:spcPct val="115000"/>
              </a:lnSpc>
            </a:pPr>
            <a:r>
              <a:rPr lang="pt-PT" b="1">
                <a:latin typeface="Times New Roman" panose="02020603050405020304" pitchFamily="18" charset="0"/>
                <a:ea typeface="Times New Roman" panose="02020603050405020304" pitchFamily="18" charset="0"/>
              </a:rPr>
              <a:t>Disponibilidade</a:t>
            </a:r>
            <a:r>
              <a:rPr lang="pt-PT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pt-PT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indent="128270" algn="ctr">
              <a:lnSpc>
                <a:spcPct val="115000"/>
              </a:lnSpc>
            </a:pPr>
            <a:r>
              <a:rPr lang="pt-PT" sz="1400">
                <a:latin typeface="Times New Roman" panose="02020603050405020304" pitchFamily="18" charset="0"/>
                <a:ea typeface="Times New Roman" panose="02020603050405020304" pitchFamily="18" charset="0"/>
              </a:rPr>
              <a:t>Assegurar que a informação esteja sempre acessível e disponível para quem de direito</a:t>
            </a:r>
            <a:endParaRPr lang="pt-PT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pt-PT" sz="1600">
              <a:latin typeface="Arial Black" panose="020B0A040201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701BCA-17F0-434F-B31E-472A7D07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 animBg="1"/>
      <p:bldP spid="9" grpId="0" animBg="1"/>
      <p:bldP spid="10" grpId="0"/>
      <p:bldP spid="11" grpId="0"/>
      <p:bldP spid="13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857E14B-09D2-4541-876C-9985B981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2A1E6B7-D3B3-476F-A3BD-D8CE0747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Criptografia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934C02-B292-4E11-BC23-4BF7EAF352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4" y="1468616"/>
            <a:ext cx="4275008" cy="42750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C261F91-7FAC-4B93-A387-1DCD69B3A73E}"/>
              </a:ext>
            </a:extLst>
          </p:cNvPr>
          <p:cNvSpPr txBox="1"/>
          <p:nvPr/>
        </p:nvSpPr>
        <p:spPr>
          <a:xfrm>
            <a:off x="4976111" y="3005955"/>
            <a:ext cx="609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4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Uma política sobre o uso, proteção e ciclo de vida das chaves criptográficas deve ser desenvolvida e implementada.</a:t>
            </a:r>
            <a:endParaRPr lang="pt-P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AB362C5-AC31-4A5C-9ECC-F8997A5D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90B2D54-4644-4C8B-9750-E0C137D3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Segurança Física e ambiental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A2BA68-861E-47ED-B1AE-FA5E8317B7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3" y="1468616"/>
            <a:ext cx="3115304" cy="18018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0407635-4047-46E1-8D91-E4E61C02D4B2}"/>
              </a:ext>
            </a:extLst>
          </p:cNvPr>
          <p:cNvSpPr txBox="1"/>
          <p:nvPr/>
        </p:nvSpPr>
        <p:spPr>
          <a:xfrm>
            <a:off x="2522095" y="1584711"/>
            <a:ext cx="7791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8270" algn="ctr"/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Prever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medidas de segurança física para proteger a infraestrutura contra entradas não autorizadas, acessos não autorizados, roubos, danos e destruição de propriedade. </a:t>
            </a:r>
            <a:endParaRPr lang="pt-PT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B0750C-9C7D-49FB-BBCF-E1C3959E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21" y="3703630"/>
            <a:ext cx="3684179" cy="205104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FB0D50-41C2-4901-B604-3F62D17FF057}"/>
              </a:ext>
            </a:extLst>
          </p:cNvPr>
          <p:cNvSpPr txBox="1"/>
          <p:nvPr/>
        </p:nvSpPr>
        <p:spPr>
          <a:xfrm>
            <a:off x="807121" y="4007850"/>
            <a:ext cx="81150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8270" algn="ctr"/>
            <a:r>
              <a:rPr lang="pt-PT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Obtenção de</a:t>
            </a:r>
            <a:r>
              <a:rPr lang="pt-PT" sz="24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orientações de especialistas sobre como evitar danos provocados por fogo, inundações, terramotos, explosões, manifestações civis, entre outras formas de desastres naturais.</a:t>
            </a:r>
            <a:endParaRPr lang="pt-PT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BA29B84-3999-43D9-955D-A0101CDA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B1E0D9-F5A9-433F-A1C3-4F422076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Operações de Segurança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1ACEAF-BE7E-4B0D-AB73-9ACD0CEE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7" y="1347888"/>
            <a:ext cx="2861168" cy="1654862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4F572FC-9143-4BB1-9DEA-CEBFB7E8C7B3}"/>
              </a:ext>
            </a:extLst>
          </p:cNvPr>
          <p:cNvGrpSpPr/>
          <p:nvPr/>
        </p:nvGrpSpPr>
        <p:grpSpPr>
          <a:xfrm>
            <a:off x="2417785" y="1523624"/>
            <a:ext cx="7356423" cy="1479126"/>
            <a:chOff x="2417787" y="1627346"/>
            <a:chExt cx="7356423" cy="1479126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DE36FC9-50DD-4211-82AB-AB9786CD826E}"/>
                </a:ext>
              </a:extLst>
            </p:cNvPr>
            <p:cNvSpPr txBox="1"/>
            <p:nvPr/>
          </p:nvSpPr>
          <p:spPr>
            <a:xfrm>
              <a:off x="2597670" y="1627346"/>
              <a:ext cx="69966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20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</a:t>
              </a:r>
              <a:r>
                <a:rPr lang="pt-PT" sz="2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eve adquirir-se </a:t>
              </a:r>
              <a:r>
                <a:rPr lang="pt-PT" sz="2000" b="1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software</a:t>
              </a:r>
              <a:r>
                <a:rPr lang="pt-PT" sz="2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que consiga fazer a deteção e a proteção contra </a:t>
              </a:r>
              <a:r>
                <a:rPr lang="pt-PT" sz="2000" b="1" i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malware</a:t>
              </a:r>
              <a:r>
                <a:rPr lang="pt-PT" sz="2000" b="1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endParaRPr lang="pt-PT" sz="2000" b="1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6C6E2CC-CE2C-4FC5-AED4-35017FB0B621}"/>
                </a:ext>
              </a:extLst>
            </p:cNvPr>
            <p:cNvSpPr txBox="1"/>
            <p:nvPr/>
          </p:nvSpPr>
          <p:spPr>
            <a:xfrm>
              <a:off x="2417787" y="2398586"/>
              <a:ext cx="73564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PT" sz="2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É necessária a criação de backups</a:t>
              </a:r>
              <a:r>
                <a:rPr lang="pt-PT" sz="20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pt-PT" sz="20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que não estejam armazenados no mesmo local e no mesmo dispositivo que a informação original. </a:t>
              </a:r>
              <a:endParaRPr lang="pt-PT" sz="2000" b="1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154EADB-C33E-48EA-815E-DC7653EE7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" y="2485001"/>
            <a:ext cx="3034452" cy="303445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A206CD-3122-442D-848C-F6731A01B768}"/>
              </a:ext>
            </a:extLst>
          </p:cNvPr>
          <p:cNvSpPr txBox="1"/>
          <p:nvPr/>
        </p:nvSpPr>
        <p:spPr>
          <a:xfrm>
            <a:off x="2538643" y="3632031"/>
            <a:ext cx="71147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análise e monitorização dos </a:t>
            </a:r>
            <a:r>
              <a:rPr lang="pt-PT" sz="2000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logs</a:t>
            </a:r>
            <a:r>
              <a:rPr lang="pt-PT" sz="20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sz="20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são bastantes importantes para a reunião de vestígios,  pelo que devem ser produzidos, mantidos e analisados cuidadosamente.</a:t>
            </a:r>
            <a:endParaRPr lang="pt-P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6E340AC-3F0C-4757-B2CC-D6C889F7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8" y="4930385"/>
            <a:ext cx="2826145" cy="144339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60B37-B20A-4EA6-8DD5-CD901F562148}"/>
              </a:ext>
            </a:extLst>
          </p:cNvPr>
          <p:cNvSpPr txBox="1"/>
          <p:nvPr/>
        </p:nvSpPr>
        <p:spPr>
          <a:xfrm>
            <a:off x="2672954" y="5077278"/>
            <a:ext cx="6846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8270" algn="ctr"/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instalação de software em sistemas operativos deve ser feita com o respetivo controlo, de modo a assegurar a integridade dos mesmos. </a:t>
            </a:r>
            <a:endParaRPr lang="pt-PT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7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374E16-F9A3-437B-B2DE-6D3EFB93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A58B420-D9AC-46BF-98F4-71EB38DC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Comunicações Seguras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1026" name="Picture 2" descr="Comunicação">
            <a:extLst>
              <a:ext uri="{FF2B5EF4-FFF2-40B4-BE49-F238E27FC236}">
                <a16:creationId xmlns:a16="http://schemas.microsoft.com/office/drawing/2014/main" id="{C8FAAB3D-7F32-442A-86ED-993136538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84" y="1952798"/>
            <a:ext cx="4077406" cy="31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E25F290-9E21-4B35-9E1E-8B748BA06342}"/>
              </a:ext>
            </a:extLst>
          </p:cNvPr>
          <p:cNvSpPr txBox="1"/>
          <p:nvPr/>
        </p:nvSpPr>
        <p:spPr>
          <a:xfrm>
            <a:off x="164974" y="2701579"/>
            <a:ext cx="78248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pt-PT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alvaguardar a confidencialidade e a integridade da informação que passa por redes públicas ou por redes wireless, através de acordos de não divulgação de dados relativos à transferência de informações de ou para terceiros, incluindo mensagens eletrónicas.</a:t>
            </a:r>
            <a:endParaRPr lang="pt-PT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824432D-DF54-4A2E-A65E-A7E756F9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84C486-499F-478A-BCE3-3EBD786A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 fontScale="90000"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Aquisição, Desenvolvimento e Manutenção do Sistema </a:t>
            </a:r>
            <a:br>
              <a:rPr lang="pt-PT" sz="3600" b="1" i="1" dirty="0">
                <a:effectLst/>
                <a:latin typeface="Times New Roman" panose="02020603050405020304" pitchFamily="18" charset="0"/>
              </a:rPr>
            </a:br>
            <a:endParaRPr lang="pt-PT" dirty="0"/>
          </a:p>
        </p:txBody>
      </p:sp>
      <p:pic>
        <p:nvPicPr>
          <p:cNvPr id="2050" name="Picture 2" descr="Software de Gestão de Manutenção - CVSMobile - CVS Sistemas Mobile">
            <a:extLst>
              <a:ext uri="{FF2B5EF4-FFF2-40B4-BE49-F238E27FC236}">
                <a16:creationId xmlns:a16="http://schemas.microsoft.com/office/drawing/2014/main" id="{5CFF3557-AB49-49BF-9186-ECEB74958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t="15083" r="12816" b="294"/>
          <a:stretch/>
        </p:blipFill>
        <p:spPr bwMode="auto">
          <a:xfrm>
            <a:off x="838200" y="2152696"/>
            <a:ext cx="3063240" cy="25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25A76-55C4-43B6-B82D-E83B4112627B}"/>
              </a:ext>
            </a:extLst>
          </p:cNvPr>
          <p:cNvSpPr txBox="1"/>
          <p:nvPr/>
        </p:nvSpPr>
        <p:spPr>
          <a:xfrm>
            <a:off x="4856480" y="2065823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Implementação de regras para o desenvolvimento de sistemas e software que sejam estabelecidas e aplicadas para o desenvolvimento da organização.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P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forma a evitar problemas como mudanças em software, deve-se fazer testes num ambiente controlado em laboratório, para que eventuais problemas não se estendam para a restante organização.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P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dados utilizados para efeitos de teste devem ser dados selecionados com cuidado, protegidos e controlados, evitando assim a utilização de base de dados que se encontrem em modo de produção.</a:t>
            </a:r>
          </a:p>
        </p:txBody>
      </p:sp>
    </p:spTree>
    <p:extLst>
      <p:ext uri="{BB962C8B-B14F-4D97-AF65-F5344CB8AC3E}">
        <p14:creationId xmlns:p14="http://schemas.microsoft.com/office/powerpoint/2010/main" val="291071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4B96A3-B648-4ECE-991A-89539878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DBFE16A-9BB0-4C5C-9A7F-8F1A2E43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Relação com os fornecedores </a:t>
            </a:r>
            <a:endParaRPr lang="pt-PT" dirty="0"/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487F767E-7DA7-4925-93FA-C1A1A8F5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83" y="2044309"/>
            <a:ext cx="5836633" cy="2769382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CE9D28-8027-4919-A2C3-523120BE1236}"/>
              </a:ext>
            </a:extLst>
          </p:cNvPr>
          <p:cNvSpPr txBox="1"/>
          <p:nvPr/>
        </p:nvSpPr>
        <p:spPr>
          <a:xfrm>
            <a:off x="497305" y="2320701"/>
            <a:ext cx="782486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É necessário que os pressupostos de segurança de informação, para mitigar os riscos associados desse acesso, estejam de acordo com o fornecedor em questão e com a documentação da organização. </a:t>
            </a:r>
          </a:p>
          <a:p>
            <a:pPr algn="ctr"/>
            <a:endParaRPr lang="pt-PT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PT" sz="1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 entregas devem ser feitas por fornecedores externos, devem ser monitorizadas e auditadas em foco nos contratos/acordos e as mudanças de serviço devem ser controladas.</a:t>
            </a:r>
          </a:p>
        </p:txBody>
      </p:sp>
    </p:spTree>
    <p:extLst>
      <p:ext uri="{BB962C8B-B14F-4D97-AF65-F5344CB8AC3E}">
        <p14:creationId xmlns:p14="http://schemas.microsoft.com/office/powerpoint/2010/main" val="271746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C2CBBE6-D4E5-401E-9A47-DBA25ECB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6632"/>
            <a:ext cx="3644733" cy="3644733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7667CA-092C-4E03-A8C3-18B3C922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F3CE4BD-8429-40F4-89D8-3D0813FF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Gestão de incidentes de Segurança de informação</a:t>
            </a:r>
            <a:endParaRPr lang="pt-PT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2D12888-9427-4C5E-B3A4-2789BFA9F915}"/>
              </a:ext>
            </a:extLst>
          </p:cNvPr>
          <p:cNvGrpSpPr/>
          <p:nvPr/>
        </p:nvGrpSpPr>
        <p:grpSpPr>
          <a:xfrm>
            <a:off x="4669090" y="2418345"/>
            <a:ext cx="6689557" cy="2021304"/>
            <a:chOff x="4669090" y="2418345"/>
            <a:chExt cx="6689557" cy="2021304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3F7297C5-CD43-43E4-95DF-1C69FBCA4F3A}"/>
                </a:ext>
              </a:extLst>
            </p:cNvPr>
            <p:cNvSpPr/>
            <p:nvPr/>
          </p:nvSpPr>
          <p:spPr>
            <a:xfrm>
              <a:off x="4669090" y="2418345"/>
              <a:ext cx="5686124" cy="909587"/>
            </a:xfrm>
            <a:custGeom>
              <a:avLst/>
              <a:gdLst>
                <a:gd name="connsiteX0" fmla="*/ 0 w 5686124"/>
                <a:gd name="connsiteY0" fmla="*/ 90959 h 909587"/>
                <a:gd name="connsiteX1" fmla="*/ 90959 w 5686124"/>
                <a:gd name="connsiteY1" fmla="*/ 0 h 909587"/>
                <a:gd name="connsiteX2" fmla="*/ 5595165 w 5686124"/>
                <a:gd name="connsiteY2" fmla="*/ 0 h 909587"/>
                <a:gd name="connsiteX3" fmla="*/ 5686124 w 5686124"/>
                <a:gd name="connsiteY3" fmla="*/ 90959 h 909587"/>
                <a:gd name="connsiteX4" fmla="*/ 5686124 w 5686124"/>
                <a:gd name="connsiteY4" fmla="*/ 818628 h 909587"/>
                <a:gd name="connsiteX5" fmla="*/ 5595165 w 5686124"/>
                <a:gd name="connsiteY5" fmla="*/ 909587 h 909587"/>
                <a:gd name="connsiteX6" fmla="*/ 90959 w 5686124"/>
                <a:gd name="connsiteY6" fmla="*/ 909587 h 909587"/>
                <a:gd name="connsiteX7" fmla="*/ 0 w 5686124"/>
                <a:gd name="connsiteY7" fmla="*/ 818628 h 909587"/>
                <a:gd name="connsiteX8" fmla="*/ 0 w 5686124"/>
                <a:gd name="connsiteY8" fmla="*/ 90959 h 9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6124" h="909587">
                  <a:moveTo>
                    <a:pt x="0" y="90959"/>
                  </a:moveTo>
                  <a:cubicBezTo>
                    <a:pt x="0" y="40724"/>
                    <a:pt x="40724" y="0"/>
                    <a:pt x="90959" y="0"/>
                  </a:cubicBezTo>
                  <a:lnTo>
                    <a:pt x="5595165" y="0"/>
                  </a:lnTo>
                  <a:cubicBezTo>
                    <a:pt x="5645400" y="0"/>
                    <a:pt x="5686124" y="40724"/>
                    <a:pt x="5686124" y="90959"/>
                  </a:cubicBezTo>
                  <a:lnTo>
                    <a:pt x="5686124" y="818628"/>
                  </a:lnTo>
                  <a:cubicBezTo>
                    <a:pt x="5686124" y="868863"/>
                    <a:pt x="5645400" y="909587"/>
                    <a:pt x="5595165" y="909587"/>
                  </a:cubicBezTo>
                  <a:lnTo>
                    <a:pt x="90959" y="909587"/>
                  </a:lnTo>
                  <a:cubicBezTo>
                    <a:pt x="40724" y="909587"/>
                    <a:pt x="0" y="868863"/>
                    <a:pt x="0" y="818628"/>
                  </a:cubicBezTo>
                  <a:lnTo>
                    <a:pt x="0" y="9095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21" tIns="95221" rIns="982069" bIns="9522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Reportar os eventos, as fragilidades e a resposta a incidentes de segurança da informação.</a:t>
              </a: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A78EA005-DAE9-486D-9A12-23ECFA120A91}"/>
                </a:ext>
              </a:extLst>
            </p:cNvPr>
            <p:cNvSpPr/>
            <p:nvPr/>
          </p:nvSpPr>
          <p:spPr>
            <a:xfrm>
              <a:off x="5672523" y="3530062"/>
              <a:ext cx="5686124" cy="909587"/>
            </a:xfrm>
            <a:custGeom>
              <a:avLst/>
              <a:gdLst>
                <a:gd name="connsiteX0" fmla="*/ 0 w 5686124"/>
                <a:gd name="connsiteY0" fmla="*/ 90959 h 909587"/>
                <a:gd name="connsiteX1" fmla="*/ 90959 w 5686124"/>
                <a:gd name="connsiteY1" fmla="*/ 0 h 909587"/>
                <a:gd name="connsiteX2" fmla="*/ 5595165 w 5686124"/>
                <a:gd name="connsiteY2" fmla="*/ 0 h 909587"/>
                <a:gd name="connsiteX3" fmla="*/ 5686124 w 5686124"/>
                <a:gd name="connsiteY3" fmla="*/ 90959 h 909587"/>
                <a:gd name="connsiteX4" fmla="*/ 5686124 w 5686124"/>
                <a:gd name="connsiteY4" fmla="*/ 818628 h 909587"/>
                <a:gd name="connsiteX5" fmla="*/ 5595165 w 5686124"/>
                <a:gd name="connsiteY5" fmla="*/ 909587 h 909587"/>
                <a:gd name="connsiteX6" fmla="*/ 90959 w 5686124"/>
                <a:gd name="connsiteY6" fmla="*/ 909587 h 909587"/>
                <a:gd name="connsiteX7" fmla="*/ 0 w 5686124"/>
                <a:gd name="connsiteY7" fmla="*/ 818628 h 909587"/>
                <a:gd name="connsiteX8" fmla="*/ 0 w 5686124"/>
                <a:gd name="connsiteY8" fmla="*/ 90959 h 90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6124" h="909587">
                  <a:moveTo>
                    <a:pt x="0" y="90959"/>
                  </a:moveTo>
                  <a:cubicBezTo>
                    <a:pt x="0" y="40724"/>
                    <a:pt x="40724" y="0"/>
                    <a:pt x="90959" y="0"/>
                  </a:cubicBezTo>
                  <a:lnTo>
                    <a:pt x="5595165" y="0"/>
                  </a:lnTo>
                  <a:cubicBezTo>
                    <a:pt x="5645400" y="0"/>
                    <a:pt x="5686124" y="40724"/>
                    <a:pt x="5686124" y="90959"/>
                  </a:cubicBezTo>
                  <a:lnTo>
                    <a:pt x="5686124" y="818628"/>
                  </a:lnTo>
                  <a:cubicBezTo>
                    <a:pt x="5686124" y="868863"/>
                    <a:pt x="5645400" y="909587"/>
                    <a:pt x="5595165" y="909587"/>
                  </a:cubicBezTo>
                  <a:lnTo>
                    <a:pt x="90959" y="909587"/>
                  </a:lnTo>
                  <a:cubicBezTo>
                    <a:pt x="40724" y="909587"/>
                    <a:pt x="0" y="868863"/>
                    <a:pt x="0" y="818628"/>
                  </a:cubicBezTo>
                  <a:lnTo>
                    <a:pt x="0" y="9095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95221" tIns="95221" rIns="1689887" bIns="95221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Recolher vestígios, através dos processos de identificação, recolha, aquisição e preservação da prova.</a:t>
              </a:r>
              <a:endParaRPr lang="pt-PT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0BFFF16D-6B5F-4F45-AAB5-577182E9C8CF}"/>
                </a:ext>
              </a:extLst>
            </p:cNvPr>
            <p:cNvSpPr/>
            <p:nvPr/>
          </p:nvSpPr>
          <p:spPr>
            <a:xfrm>
              <a:off x="9763982" y="3133381"/>
              <a:ext cx="591231" cy="591231"/>
            </a:xfrm>
            <a:custGeom>
              <a:avLst/>
              <a:gdLst>
                <a:gd name="connsiteX0" fmla="*/ 0 w 591231"/>
                <a:gd name="connsiteY0" fmla="*/ 325177 h 591231"/>
                <a:gd name="connsiteX1" fmla="*/ 133027 w 591231"/>
                <a:gd name="connsiteY1" fmla="*/ 325177 h 591231"/>
                <a:gd name="connsiteX2" fmla="*/ 133027 w 591231"/>
                <a:gd name="connsiteY2" fmla="*/ 0 h 591231"/>
                <a:gd name="connsiteX3" fmla="*/ 458204 w 591231"/>
                <a:gd name="connsiteY3" fmla="*/ 0 h 591231"/>
                <a:gd name="connsiteX4" fmla="*/ 458204 w 591231"/>
                <a:gd name="connsiteY4" fmla="*/ 325177 h 591231"/>
                <a:gd name="connsiteX5" fmla="*/ 591231 w 591231"/>
                <a:gd name="connsiteY5" fmla="*/ 325177 h 591231"/>
                <a:gd name="connsiteX6" fmla="*/ 295616 w 591231"/>
                <a:gd name="connsiteY6" fmla="*/ 591231 h 591231"/>
                <a:gd name="connsiteX7" fmla="*/ 0 w 591231"/>
                <a:gd name="connsiteY7" fmla="*/ 325177 h 59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1231" h="591231">
                  <a:moveTo>
                    <a:pt x="0" y="325177"/>
                  </a:moveTo>
                  <a:lnTo>
                    <a:pt x="133027" y="325177"/>
                  </a:lnTo>
                  <a:lnTo>
                    <a:pt x="133027" y="0"/>
                  </a:lnTo>
                  <a:lnTo>
                    <a:pt x="458204" y="0"/>
                  </a:lnTo>
                  <a:lnTo>
                    <a:pt x="458204" y="325177"/>
                  </a:lnTo>
                  <a:lnTo>
                    <a:pt x="591231" y="325177"/>
                  </a:lnTo>
                  <a:lnTo>
                    <a:pt x="295616" y="591231"/>
                  </a:lnTo>
                  <a:lnTo>
                    <a:pt x="0" y="32517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6047" tIns="33020" rIns="166047" bIns="17935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7441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B3A86AA-E6E7-4466-B17A-0EC5FC938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99467" l="2102" r="89940">
                        <a14:foregroundMark x1="16517" y1="68533" x2="16517" y2="68533"/>
                        <a14:foregroundMark x1="20571" y1="63733" x2="20571" y2="63733"/>
                        <a14:foregroundMark x1="25075" y1="60800" x2="25075" y2="60800"/>
                        <a14:foregroundMark x1="26727" y1="90133" x2="26727" y2="90133"/>
                        <a14:foregroundMark x1="26727" y1="97067" x2="26727" y2="97067"/>
                        <a14:foregroundMark x1="16216" y1="99733" x2="16216" y2="99733"/>
                        <a14:foregroundMark x1="18619" y1="87200" x2="18619" y2="87200"/>
                        <a14:foregroundMark x1="18919" y1="66133" x2="18919" y2="66133"/>
                        <a14:foregroundMark x1="14565" y1="70933" x2="14565" y2="70933"/>
                        <a14:foregroundMark x1="13814" y1="70933" x2="13814" y2="70933"/>
                        <a14:foregroundMark x1="10961" y1="59467" x2="10961" y2="59467"/>
                        <a14:foregroundMark x1="11862" y1="64533" x2="11862" y2="64533"/>
                        <a14:foregroundMark x1="21321" y1="59467" x2="21321" y2="59467"/>
                        <a14:foregroundMark x1="2102" y1="33867" x2="2102" y2="33867"/>
                        <a14:foregroundMark x1="13664" y1="65867" x2="13664" y2="65867"/>
                        <a14:foregroundMark x1="15766" y1="70667" x2="15766" y2="70667"/>
                        <a14:foregroundMark x1="16066" y1="71200" x2="16066" y2="71200"/>
                        <a14:foregroundMark x1="14264" y1="64000" x2="14264" y2="64000"/>
                        <a14:foregroundMark x1="14264" y1="65867" x2="14264" y2="65867"/>
                        <a14:foregroundMark x1="14865" y1="66400" x2="14865" y2="66400"/>
                        <a14:foregroundMark x1="13664" y1="65867" x2="13664" y2="65867"/>
                        <a14:foregroundMark x1="13964" y1="65333" x2="13964" y2="65333"/>
                        <a14:foregroundMark x1="13063" y1="66400" x2="13063" y2="66400"/>
                        <a14:foregroundMark x1="14865" y1="64800" x2="14865" y2="64800"/>
                        <a14:foregroundMark x1="14565" y1="64000" x2="14565" y2="64000"/>
                        <a14:backgroundMark x1="14264" y1="65333" x2="14264" y2="65333"/>
                        <a14:backgroundMark x1="19970" y1="58667" x2="19970" y2="58667"/>
                        <a14:backgroundMark x1="27778" y1="81067" x2="27778" y2="81067"/>
                        <a14:backgroundMark x1="24474" y1="86400" x2="24474" y2="86400"/>
                        <a14:backgroundMark x1="24474" y1="86400" x2="24474" y2="86400"/>
                        <a14:backgroundMark x1="24474" y1="86400" x2="24474" y2="86400"/>
                        <a14:backgroundMark x1="24474" y1="86400" x2="24474" y2="86400"/>
                        <a14:backgroundMark x1="24474" y1="86400" x2="24474" y2="86400"/>
                        <a14:backgroundMark x1="24474" y1="86400" x2="24474" y2="86400"/>
                        <a14:backgroundMark x1="24474" y1="86400" x2="24474" y2="86400"/>
                        <a14:backgroundMark x1="55255" y1="90133" x2="55255" y2="90133"/>
                        <a14:backgroundMark x1="2252" y1="34400" x2="2252" y2="34400"/>
                        <a14:backgroundMark x1="24925" y1="53600" x2="24925" y2="53600"/>
                        <a14:backgroundMark x1="18018" y1="51733" x2="18018" y2="51733"/>
                        <a14:backgroundMark x1="23574" y1="39200" x2="23574" y2="39200"/>
                        <a14:backgroundMark x1="25075" y1="52533" x2="25075" y2="52533"/>
                        <a14:backgroundMark x1="17718" y1="52000" x2="17718" y2="52000"/>
                        <a14:backgroundMark x1="22673" y1="93333" x2="22673" y2="93333"/>
                        <a14:backgroundMark x1="22072" y1="85067" x2="22072" y2="85067"/>
                        <a14:backgroundMark x1="1802" y1="35467" x2="1802" y2="35467"/>
                        <a14:backgroundMark x1="2102" y1="33867" x2="2102" y2="33867"/>
                        <a14:backgroundMark x1="2402" y1="35467" x2="2402" y2="35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48" y="1957518"/>
            <a:ext cx="5226703" cy="2942963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2DD19BE-9429-4925-8B30-61DA31D8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E4259A-CC60-4B22-A62A-E6A3FE1E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3"/>
            <a:ext cx="10515600" cy="1325563"/>
          </a:xfrm>
        </p:spPr>
        <p:txBody>
          <a:bodyPr>
            <a:normAutofit fontScale="90000"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Aspetos de Segurança da informação e Gestão da continuidade do negócio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E94F2C-D9CD-4298-BAA8-CE0E62CBA23E}"/>
              </a:ext>
            </a:extLst>
          </p:cNvPr>
          <p:cNvSpPr txBox="1"/>
          <p:nvPr/>
        </p:nvSpPr>
        <p:spPr>
          <a:xfrm>
            <a:off x="244736" y="2715267"/>
            <a:ext cx="712411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Os requisitos de segurança da informação devem ser determinados no planeamento da continuidade do negócio e da recuperação de desastres.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PT" sz="1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pt-PT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 instalações de tecnologias de informação devem ter redundância suficiente para satisfazer os requisitos de disponibilidade.</a:t>
            </a:r>
          </a:p>
        </p:txBody>
      </p:sp>
    </p:spTree>
    <p:extLst>
      <p:ext uri="{BB962C8B-B14F-4D97-AF65-F5344CB8AC3E}">
        <p14:creationId xmlns:p14="http://schemas.microsoft.com/office/powerpoint/2010/main" val="315772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7BFED31-44F8-408E-B4B9-33232C25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25773F2-DFC9-427E-9B8C-E4704771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Conformidade</a:t>
            </a: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A944A76-155F-4348-A8CD-F5DAFDDD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677"/>
            <a:ext cx="3198646" cy="319864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43C6AA-3024-4A70-B3B8-F128E7F5CEEB}"/>
              </a:ext>
            </a:extLst>
          </p:cNvPr>
          <p:cNvSpPr txBox="1"/>
          <p:nvPr/>
        </p:nvSpPr>
        <p:spPr>
          <a:xfrm>
            <a:off x="3528934" y="2459504"/>
            <a:ext cx="7824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PT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As alterações a realizar na organização devem ser analisadas de forma independente e reportadas aos seus superiores. Estes superiores também necessitam de rever regularmente a conformidade dos seus funcionários e sistemas com as políticas de segurança, procedimentos e outros.</a:t>
            </a:r>
            <a:endParaRPr lang="pt-PT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3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6C64A0D0-8CF4-4D84-B35D-0C9CD47BD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939" y="1925638"/>
            <a:ext cx="6416121" cy="392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A49C5D-B2DB-4247-AC96-EE394713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645D9E1-FC18-4C42-9A24-DA0AF6D9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Certificação pela ISO 27001 em Portugal</a:t>
            </a:r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6B52FA-2E54-4F0C-AD53-0090FE10DD23}"/>
              </a:ext>
            </a:extLst>
          </p:cNvPr>
          <p:cNvSpPr/>
          <p:nvPr/>
        </p:nvSpPr>
        <p:spPr>
          <a:xfrm>
            <a:off x="3467099" y="5848788"/>
            <a:ext cx="525780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Gráfico 1 – Número de empresas certificadas pela ISO 27001</a:t>
            </a:r>
          </a:p>
        </p:txBody>
      </p:sp>
    </p:spTree>
    <p:extLst>
      <p:ext uri="{BB962C8B-B14F-4D97-AF65-F5344CB8AC3E}">
        <p14:creationId xmlns:p14="http://schemas.microsoft.com/office/powerpoint/2010/main" val="5879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352AE-7D71-435C-9B05-2C8C2BB3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latin typeface="Arial Black" panose="020B0A04020102020204" pitchFamily="34" charset="0"/>
                <a:cs typeface="Arial" panose="020B0604020202020204" pitchFamily="34" charset="0"/>
              </a:rPr>
              <a:t>Estrutura de um SGSI – Modelo PDCA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C774B-BD34-4573-B352-0D009BC59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2256631"/>
            <a:ext cx="6286500" cy="3533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5AEB9F1-FFAB-4310-9D50-90283149B18E}"/>
              </a:ext>
            </a:extLst>
          </p:cNvPr>
          <p:cNvSpPr/>
          <p:nvPr/>
        </p:nvSpPr>
        <p:spPr>
          <a:xfrm>
            <a:off x="631326" y="1598052"/>
            <a:ext cx="3608171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Plan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Identificar e analisar o problema tentando entender como é que o erro foi cometido</a:t>
            </a:r>
            <a:r>
              <a:rPr lang="pt-PT" sz="1400" noProof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 qual o efeito que poderá ter nos ativos 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3977122-C8D9-4955-9365-B15DFA59C9A7}"/>
              </a:ext>
            </a:extLst>
          </p:cNvPr>
          <p:cNvSpPr/>
          <p:nvPr/>
        </p:nvSpPr>
        <p:spPr>
          <a:xfrm>
            <a:off x="631325" y="2888748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Do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Desenvolver ou arranjar soluções</a:t>
            </a:r>
            <a:r>
              <a:rPr lang="pt-PT" sz="1400" noProof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para colocar o plano delineado em prática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8A0C403-EAB0-4066-A781-E84AC762F976}"/>
              </a:ext>
            </a:extLst>
          </p:cNvPr>
          <p:cNvSpPr/>
          <p:nvPr/>
        </p:nvSpPr>
        <p:spPr>
          <a:xfrm>
            <a:off x="631325" y="4179444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Check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Analisar os resultados obtidos</a:t>
            </a: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400" noProof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Identificar as aprendizagens adquiridas</a:t>
            </a: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Verificar se o</a:t>
            </a:r>
            <a:r>
              <a:rPr lang="pt-PT" sz="1400" noProof="1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objetivo foi cumprido</a:t>
            </a:r>
            <a:endParaRPr kumimoji="0" lang="pt-PT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DFFAD64-05ED-473D-B884-7277A929CF02}"/>
              </a:ext>
            </a:extLst>
          </p:cNvPr>
          <p:cNvSpPr/>
          <p:nvPr/>
        </p:nvSpPr>
        <p:spPr>
          <a:xfrm>
            <a:off x="631324" y="5458036"/>
            <a:ext cx="3608173" cy="11396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Act</a:t>
            </a:r>
            <a:endParaRPr kumimoji="0" lang="pt-P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4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Estabelecer as melhorias necessárias para o bom funcionamento do SGSI</a:t>
            </a:r>
            <a:endParaRPr kumimoji="0" lang="pt-PT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544609EB-1BA3-4F7C-BC4B-6CCAF1E8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6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112418A-F04C-4C28-BAB4-77322008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2E1554B-2B28-4766-BB43-751F7AB8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742950" lvl="1" indent="-285750" algn="ctr">
              <a:spcBef>
                <a:spcPts val="600"/>
              </a:spcBef>
              <a:spcAft>
                <a:spcPts val="300"/>
              </a:spcAft>
            </a:pPr>
            <a:r>
              <a:rPr lang="pt-PT" sz="40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Conclusão</a:t>
            </a:r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E1CBEC3-0DEA-41D0-847F-49678158F44B}"/>
              </a:ext>
            </a:extLst>
          </p:cNvPr>
          <p:cNvSpPr txBox="1"/>
          <p:nvPr/>
        </p:nvSpPr>
        <p:spPr>
          <a:xfrm>
            <a:off x="2504440" y="2767280"/>
            <a:ext cx="7183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 o papel da ISO 27001 na Cibersegurança?</a:t>
            </a:r>
          </a:p>
        </p:txBody>
      </p:sp>
      <p:pic>
        <p:nvPicPr>
          <p:cNvPr id="1028" name="Picture 4" descr="Question_mark - Gael Holiday Homes">
            <a:extLst>
              <a:ext uri="{FF2B5EF4-FFF2-40B4-BE49-F238E27FC236}">
                <a16:creationId xmlns:a16="http://schemas.microsoft.com/office/drawing/2014/main" id="{33F57971-9B91-495C-BC78-D7669E522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t="9543" r="13333" b="8234"/>
          <a:stretch/>
        </p:blipFill>
        <p:spPr bwMode="auto">
          <a:xfrm>
            <a:off x="9259954" y="2767280"/>
            <a:ext cx="2759326" cy="34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A491C-8048-41D2-A4E7-CAAC52B7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latin typeface="Arial Black" panose="020B0A04020102020204" pitchFamily="34" charset="0"/>
              </a:rPr>
              <a:t>NORMAS ISO 27001 E ISO 27002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414B35D-D773-43E6-ABDF-DF4E0513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7144"/>
          </a:xfrm>
        </p:spPr>
        <p:txBody>
          <a:bodyPr>
            <a:norm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ISO (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pt-P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lang="pt-P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é uma organização fundada em 1946 e apoiada por 159 países;</a:t>
            </a:r>
          </a:p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parceria com a “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</a:t>
            </a:r>
            <a:r>
              <a:rPr lang="pt-P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Electrotechnical</a:t>
            </a:r>
            <a:r>
              <a:rPr lang="pt-P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Commission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(IEC) foram desenvolvidas as normas ISO 27001 e ISO 27002 com o objetivo:</a:t>
            </a:r>
          </a:p>
          <a:p>
            <a:endParaRPr lang="pt-PT" sz="2400" dirty="0"/>
          </a:p>
          <a:p>
            <a:endParaRPr lang="pt-PT" sz="2400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19D259C-4C26-4B7C-8D6F-8586E13CD01E}"/>
              </a:ext>
            </a:extLst>
          </p:cNvPr>
          <p:cNvSpPr txBox="1">
            <a:spLocks/>
          </p:cNvSpPr>
          <p:nvPr/>
        </p:nvSpPr>
        <p:spPr>
          <a:xfrm>
            <a:off x="838200" y="3548918"/>
            <a:ext cx="10515600" cy="1867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400" dirty="0"/>
          </a:p>
          <a:p>
            <a:endParaRPr lang="pt-PT" sz="24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7B5E90-7C48-45AA-9230-95072799ADFB}"/>
              </a:ext>
            </a:extLst>
          </p:cNvPr>
          <p:cNvSpPr/>
          <p:nvPr/>
        </p:nvSpPr>
        <p:spPr>
          <a:xfrm>
            <a:off x="6530551" y="3877684"/>
            <a:ext cx="4073768" cy="1767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28270" marR="0" lvl="0" indent="12827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Implementar uma segurança da informação adequada</a:t>
            </a:r>
            <a:endParaRPr kumimoji="0" lang="pt-PT" sz="24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895F088-9EDC-47D3-B75D-F2C90C00B3AB}"/>
              </a:ext>
            </a:extLst>
          </p:cNvPr>
          <p:cNvGrpSpPr/>
          <p:nvPr/>
        </p:nvGrpSpPr>
        <p:grpSpPr>
          <a:xfrm>
            <a:off x="944504" y="3912643"/>
            <a:ext cx="4929554" cy="1697269"/>
            <a:chOff x="944504" y="3912643"/>
            <a:chExt cx="4929554" cy="1697269"/>
          </a:xfrm>
        </p:grpSpPr>
        <p:sp>
          <p:nvSpPr>
            <p:cNvPr id="32" name="Seta: Para a Direita 31">
              <a:extLst>
                <a:ext uri="{FF2B5EF4-FFF2-40B4-BE49-F238E27FC236}">
                  <a16:creationId xmlns:a16="http://schemas.microsoft.com/office/drawing/2014/main" id="{FB43C40B-8AA7-4C80-86F6-7BF3B22B928B}"/>
                </a:ext>
              </a:extLst>
            </p:cNvPr>
            <p:cNvSpPr/>
            <p:nvPr/>
          </p:nvSpPr>
          <p:spPr>
            <a:xfrm>
              <a:off x="944504" y="3912643"/>
              <a:ext cx="4929554" cy="1697269"/>
            </a:xfrm>
            <a:prstGeom prst="rightArrow">
              <a:avLst/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06113D2-CA0D-49D9-9E44-2646EBD0A7A9}"/>
                </a:ext>
              </a:extLst>
            </p:cNvPr>
            <p:cNvSpPr/>
            <p:nvPr/>
          </p:nvSpPr>
          <p:spPr>
            <a:xfrm>
              <a:off x="3558689" y="4336960"/>
              <a:ext cx="1848582" cy="848634"/>
            </a:xfrm>
            <a:custGeom>
              <a:avLst/>
              <a:gdLst>
                <a:gd name="connsiteX0" fmla="*/ 0 w 1848582"/>
                <a:gd name="connsiteY0" fmla="*/ 0 h 848634"/>
                <a:gd name="connsiteX1" fmla="*/ 1848582 w 1848582"/>
                <a:gd name="connsiteY1" fmla="*/ 0 h 848634"/>
                <a:gd name="connsiteX2" fmla="*/ 1848582 w 1848582"/>
                <a:gd name="connsiteY2" fmla="*/ 848634 h 848634"/>
                <a:gd name="connsiteX3" fmla="*/ 0 w 1848582"/>
                <a:gd name="connsiteY3" fmla="*/ 848634 h 848634"/>
                <a:gd name="connsiteX4" fmla="*/ 0 w 1848582"/>
                <a:gd name="connsiteY4" fmla="*/ 0 h 84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582" h="848634">
                  <a:moveTo>
                    <a:pt x="0" y="0"/>
                  </a:moveTo>
                  <a:lnTo>
                    <a:pt x="1848582" y="0"/>
                  </a:lnTo>
                  <a:lnTo>
                    <a:pt x="1848582" y="848634"/>
                  </a:lnTo>
                  <a:lnTo>
                    <a:pt x="0" y="8486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82880" rIns="0" bIns="1828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Requisitos e orientações</a:t>
              </a: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ECEE6E4-68B9-4376-9619-8B1A18F4C15B}"/>
                </a:ext>
              </a:extLst>
            </p:cNvPr>
            <p:cNvSpPr/>
            <p:nvPr/>
          </p:nvSpPr>
          <p:spPr>
            <a:xfrm>
              <a:off x="1340389" y="4336960"/>
              <a:ext cx="1848582" cy="848634"/>
            </a:xfrm>
            <a:custGeom>
              <a:avLst/>
              <a:gdLst>
                <a:gd name="connsiteX0" fmla="*/ 0 w 1848582"/>
                <a:gd name="connsiteY0" fmla="*/ 0 h 848634"/>
                <a:gd name="connsiteX1" fmla="*/ 1848582 w 1848582"/>
                <a:gd name="connsiteY1" fmla="*/ 0 h 848634"/>
                <a:gd name="connsiteX2" fmla="*/ 1848582 w 1848582"/>
                <a:gd name="connsiteY2" fmla="*/ 848634 h 848634"/>
                <a:gd name="connsiteX3" fmla="*/ 0 w 1848582"/>
                <a:gd name="connsiteY3" fmla="*/ 848634 h 848634"/>
                <a:gd name="connsiteX4" fmla="*/ 0 w 1848582"/>
                <a:gd name="connsiteY4" fmla="*/ 0 h 84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582" h="848634">
                  <a:moveTo>
                    <a:pt x="0" y="0"/>
                  </a:moveTo>
                  <a:lnTo>
                    <a:pt x="1848582" y="0"/>
                  </a:lnTo>
                  <a:lnTo>
                    <a:pt x="1848582" y="848634"/>
                  </a:lnTo>
                  <a:lnTo>
                    <a:pt x="0" y="84863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82880" rIns="0" bIns="1828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8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Fornecer controlos específicos </a:t>
              </a:r>
            </a:p>
          </p:txBody>
        </p:sp>
      </p:grpSp>
      <p:sp>
        <p:nvSpPr>
          <p:cNvPr id="29" name="Marcador de Posição do Número do Diapositivo 28">
            <a:extLst>
              <a:ext uri="{FF2B5EF4-FFF2-40B4-BE49-F238E27FC236}">
                <a16:creationId xmlns:a16="http://schemas.microsoft.com/office/drawing/2014/main" id="{CB55A94D-9CDE-4ACC-B9C9-C1AD56092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EF9BC-04BB-4351-9178-C768BF28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latin typeface="Arial Black" panose="020B0A04020102020204" pitchFamily="34" charset="0"/>
              </a:rPr>
              <a:t>NORMAS ISO 27001 E ISO 27002</a:t>
            </a:r>
            <a:endParaRPr lang="pt-PT" sz="4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56C2F1-EC1C-46FF-8C15-39EECB7D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ISO/IEC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desenvolveu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27001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outubro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2005 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desde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então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que as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organizações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 as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empresas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podem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certificar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seus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acordo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 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mesma</a:t>
            </a:r>
            <a:r>
              <a:rPr lang="pt-PT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;,</a:t>
            </a:r>
          </a:p>
          <a:p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ISO 27001 é a base da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família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padrões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internacionais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ISO 27 K, que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abrange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várias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para 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segurança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informação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</a:p>
          <a:p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2007, 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antiga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norma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ISO 17799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foi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atribuída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à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família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ISO 27 K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ISO 27002.</a:t>
            </a:r>
            <a:endParaRPr lang="pt-PT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74B043F-5F06-492D-957D-B9FD55FF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4" name="Picture 6" descr="Tripoint Solutions — Tripoint Solutions recertified under ISO 9000">
            <a:extLst>
              <a:ext uri="{FF2B5EF4-FFF2-40B4-BE49-F238E27FC236}">
                <a16:creationId xmlns:a16="http://schemas.microsoft.com/office/drawing/2014/main" id="{B573751F-C7E2-4DFC-8AB7-79B1BDCC9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000" b="81000" l="17000" r="88000">
                        <a14:foregroundMark x1="24500" y1="43500" x2="24500" y2="43500"/>
                        <a14:foregroundMark x1="46000" y1="25000" x2="46000" y2="25000"/>
                        <a14:foregroundMark x1="46000" y1="23500" x2="46000" y2="23500"/>
                        <a14:foregroundMark x1="42500" y1="23500" x2="42500" y2="23500"/>
                        <a14:foregroundMark x1="58000" y1="22500" x2="58000" y2="22500"/>
                        <a14:foregroundMark x1="88000" y1="43000" x2="88000" y2="43000"/>
                        <a14:foregroundMark x1="55500" y1="53500" x2="55500" y2="53500"/>
                        <a14:foregroundMark x1="63500" y1="73500" x2="63500" y2="73500"/>
                        <a14:foregroundMark x1="70000" y1="74500" x2="70000" y2="7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64" t="11697" r="5891" b="11196"/>
          <a:stretch/>
        </p:blipFill>
        <p:spPr bwMode="auto">
          <a:xfrm>
            <a:off x="9512362" y="5057775"/>
            <a:ext cx="1841438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6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86F2-1E07-4B94-8337-DBA6B2FF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1312"/>
            <a:ext cx="10515600" cy="1095375"/>
          </a:xfrm>
        </p:spPr>
        <p:txBody>
          <a:bodyPr/>
          <a:lstStyle/>
          <a:p>
            <a:pPr algn="ctr"/>
            <a:r>
              <a:rPr lang="pt-PT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ISO 27001</a:t>
            </a:r>
          </a:p>
        </p:txBody>
      </p:sp>
    </p:spTree>
    <p:extLst>
      <p:ext uri="{BB962C8B-B14F-4D97-AF65-F5344CB8AC3E}">
        <p14:creationId xmlns:p14="http://schemas.microsoft.com/office/powerpoint/2010/main" val="264657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C1EB3-E519-4D88-9C81-751AFCD2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531"/>
            <a:ext cx="10515600" cy="1325563"/>
          </a:xfrm>
        </p:spPr>
        <p:txBody>
          <a:bodyPr/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Requisitos</a:t>
            </a:r>
            <a:endParaRPr lang="pt-PT" b="1" dirty="0">
              <a:latin typeface="Arial Black" panose="020B0A04020102020204" pitchFamily="34" charset="0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DB0F834-5C06-455F-90F5-07E48A6D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17A0A92C-1760-4469-99CB-5C14AD6D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917" y="1568448"/>
            <a:ext cx="5257800" cy="4803775"/>
          </a:xfrm>
        </p:spPr>
        <p:txBody>
          <a:bodyPr>
            <a:normAutofit/>
          </a:bodyPr>
          <a:lstStyle/>
          <a:p>
            <a:pPr algn="ctr"/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Em 42 páginas a ISO descreve os requisitos em que o SGSI deve conter com o objetivo de adquirir a certificação;</a:t>
            </a:r>
          </a:p>
          <a:p>
            <a:pPr algn="ctr"/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Divide-se em dois componentes: </a:t>
            </a:r>
          </a:p>
          <a:p>
            <a:pPr marL="457200" lvl="1" indent="0" algn="ctr"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Regras </a:t>
            </a:r>
            <a:r>
              <a:rPr lang="pt-PT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 requisitos para o cumprimento da norma (7 requisitos, subdividindo-se em 24 tópicos);</a:t>
            </a:r>
          </a:p>
          <a:p>
            <a:pPr marL="457200" lvl="1" indent="0" algn="ctr">
              <a:buNone/>
            </a:pPr>
            <a:r>
              <a:rPr lang="pt-PT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Conjunto de controlos que devem ser adotados (39 controlos e 134 medidas).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C5B9959-84B7-4F91-A8E5-977326CDE716}"/>
              </a:ext>
            </a:extLst>
          </p:cNvPr>
          <p:cNvGrpSpPr/>
          <p:nvPr/>
        </p:nvGrpSpPr>
        <p:grpSpPr>
          <a:xfrm>
            <a:off x="278285" y="1552575"/>
            <a:ext cx="6491933" cy="5168900"/>
            <a:chOff x="2907184" y="1585436"/>
            <a:chExt cx="6491934" cy="51689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2128AC47-407B-4641-951A-C0355BB3A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"/>
            <a:stretch/>
          </p:blipFill>
          <p:spPr bwMode="auto">
            <a:xfrm>
              <a:off x="2907184" y="1585436"/>
              <a:ext cx="6377634" cy="48037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046DCA8-6FD8-4B1C-A987-5EEAFA172DD5}"/>
                </a:ext>
              </a:extLst>
            </p:cNvPr>
            <p:cNvSpPr/>
            <p:nvPr/>
          </p:nvSpPr>
          <p:spPr>
            <a:xfrm>
              <a:off x="3021484" y="6389211"/>
              <a:ext cx="6377634" cy="36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Fig. 1 – Requisitos ISO 27001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4CB4B4D-5D3B-41F2-AE58-169E833519BA}"/>
              </a:ext>
            </a:extLst>
          </p:cNvPr>
          <p:cNvSpPr/>
          <p:nvPr/>
        </p:nvSpPr>
        <p:spPr>
          <a:xfrm>
            <a:off x="5193507" y="2719388"/>
            <a:ext cx="1254918" cy="37861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D18842-8DF9-4A52-AD41-05C692012FCF}"/>
              </a:ext>
            </a:extLst>
          </p:cNvPr>
          <p:cNvSpPr/>
          <p:nvPr/>
        </p:nvSpPr>
        <p:spPr>
          <a:xfrm>
            <a:off x="1519238" y="2812257"/>
            <a:ext cx="881062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74631E-BBD2-423E-AE99-694C97A2A4A5}"/>
              </a:ext>
            </a:extLst>
          </p:cNvPr>
          <p:cNvSpPr/>
          <p:nvPr/>
        </p:nvSpPr>
        <p:spPr>
          <a:xfrm>
            <a:off x="1519238" y="4807745"/>
            <a:ext cx="747712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35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9CE3F-FE76-40CC-8F65-7F90DC2C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73" y="196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Estabelecer um SGSI com base na ISO 27001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3FB7BD2-30A1-47C5-8DC0-921942E9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6125"/>
          </a:xfrm>
        </p:spPr>
        <p:txBody>
          <a:bodyPr>
            <a:normAutofit lnSpcReduction="10000"/>
          </a:bodyPr>
          <a:lstStyle/>
          <a:p>
            <a:r>
              <a:rPr lang="pt-PT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 primeiro lugar, a organização tem de definir o âmbito e os limites do SGSI com base: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CABFC9-1AA8-4C68-9E9B-710C9F3C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5E76C01-D326-4D50-B7AB-1A14E51D78AD}"/>
              </a:ext>
            </a:extLst>
          </p:cNvPr>
          <p:cNvSpPr/>
          <p:nvPr/>
        </p:nvSpPr>
        <p:spPr>
          <a:xfrm>
            <a:off x="840125" y="2875750"/>
            <a:ext cx="2212999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 características da empresa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7C3E800-AA28-48C5-B1E4-2E2B21B514B6}"/>
              </a:ext>
            </a:extLst>
          </p:cNvPr>
          <p:cNvSpPr/>
          <p:nvPr/>
        </p:nvSpPr>
        <p:spPr>
          <a:xfrm>
            <a:off x="3606375" y="2875750"/>
            <a:ext cx="2212999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sua localização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0654935-C1E8-4374-B721-6A0ACCD16260}"/>
              </a:ext>
            </a:extLst>
          </p:cNvPr>
          <p:cNvSpPr/>
          <p:nvPr/>
        </p:nvSpPr>
        <p:spPr>
          <a:xfrm>
            <a:off x="6372624" y="2875750"/>
            <a:ext cx="2212999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seus ativos 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D2CC5423-AA65-4A0A-81B4-F3F5BFC389D0}"/>
              </a:ext>
            </a:extLst>
          </p:cNvPr>
          <p:cNvSpPr/>
          <p:nvPr/>
        </p:nvSpPr>
        <p:spPr>
          <a:xfrm>
            <a:off x="9138874" y="2875750"/>
            <a:ext cx="2212999" cy="1106499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tecnologia implementada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6CC9A125-6876-480A-800B-EE270E260A8E}"/>
              </a:ext>
            </a:extLst>
          </p:cNvPr>
          <p:cNvSpPr txBox="1">
            <a:spLocks/>
          </p:cNvSpPr>
          <p:nvPr/>
        </p:nvSpPr>
        <p:spPr>
          <a:xfrm>
            <a:off x="836273" y="4616050"/>
            <a:ext cx="10515600" cy="110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Mediante a definição do âmbito e dos limites SGSI é necessário regulamentar políticas que estipulem os objetivos a alcançar e estabelecer os princípios de ação no que diz respeito à segurança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39388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4D18A-E6CB-4C3D-BF9C-FD8C7348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b="1" dirty="0">
                <a:latin typeface="Arial Black" panose="020B0A04020102020204" pitchFamily="34" charset="0"/>
              </a:rPr>
              <a:t>Estabelecer um SGSI com base na ISO 27001 </a:t>
            </a:r>
            <a:endParaRPr lang="pt-PT" sz="40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81186F-43BB-4A3A-B1AD-799829D2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38105AE-305C-4892-8068-9A8EE7964AA9}"/>
              </a:ext>
            </a:extLst>
          </p:cNvPr>
          <p:cNvCxnSpPr>
            <a:cxnSpLocks/>
          </p:cNvCxnSpPr>
          <p:nvPr/>
        </p:nvCxnSpPr>
        <p:spPr>
          <a:xfrm>
            <a:off x="7046570" y="2935321"/>
            <a:ext cx="1468120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F9ED87A9-4029-4DD3-A650-F83796A82E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797135" y="3608781"/>
            <a:ext cx="0" cy="82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7F2F1CD7-01FB-48EA-AB0F-073AEFBA9B96}"/>
              </a:ext>
            </a:extLst>
          </p:cNvPr>
          <p:cNvSpPr/>
          <p:nvPr/>
        </p:nvSpPr>
        <p:spPr>
          <a:xfrm>
            <a:off x="754727" y="2283219"/>
            <a:ext cx="2502515" cy="1325563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Testadas as medidas para estabelecer o SGSI</a:t>
            </a: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4BA8AF3-0935-468B-A3FF-5EDCCBA5830B}"/>
              </a:ext>
            </a:extLst>
          </p:cNvPr>
          <p:cNvSpPr/>
          <p:nvPr/>
        </p:nvSpPr>
        <p:spPr>
          <a:xfrm>
            <a:off x="4554567" y="2283218"/>
            <a:ext cx="2502515" cy="1325563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Aprovação pela direção</a:t>
            </a: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B6A2440-9CBA-40C2-AEF3-7385AE7C6BD3}"/>
              </a:ext>
            </a:extLst>
          </p:cNvPr>
          <p:cNvSpPr/>
          <p:nvPr/>
        </p:nvSpPr>
        <p:spPr>
          <a:xfrm>
            <a:off x="4554567" y="4438256"/>
            <a:ext cx="2502515" cy="1325563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Voltar a fazer novo planeamento com as medidas a melhorar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51ED302F-D7DC-4453-A667-FCB80DD9E048}"/>
              </a:ext>
            </a:extLst>
          </p:cNvPr>
          <p:cNvSpPr/>
          <p:nvPr/>
        </p:nvSpPr>
        <p:spPr>
          <a:xfrm>
            <a:off x="8525202" y="2283218"/>
            <a:ext cx="2502515" cy="1325563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Preparação de uma declaração de aplicabilidade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ED37C4F-40A3-4582-B806-549D0D90FD92}"/>
              </a:ext>
            </a:extLst>
          </p:cNvPr>
          <p:cNvSpPr/>
          <p:nvPr/>
        </p:nvSpPr>
        <p:spPr>
          <a:xfrm>
            <a:off x="8525202" y="4438256"/>
            <a:ext cx="2502515" cy="1325563"/>
          </a:xfrm>
          <a:custGeom>
            <a:avLst/>
            <a:gdLst>
              <a:gd name="connsiteX0" fmla="*/ 0 w 2212999"/>
              <a:gd name="connsiteY0" fmla="*/ 110650 h 1106499"/>
              <a:gd name="connsiteX1" fmla="*/ 110650 w 2212999"/>
              <a:gd name="connsiteY1" fmla="*/ 0 h 1106499"/>
              <a:gd name="connsiteX2" fmla="*/ 2102349 w 2212999"/>
              <a:gd name="connsiteY2" fmla="*/ 0 h 1106499"/>
              <a:gd name="connsiteX3" fmla="*/ 2212999 w 2212999"/>
              <a:gd name="connsiteY3" fmla="*/ 110650 h 1106499"/>
              <a:gd name="connsiteX4" fmla="*/ 2212999 w 2212999"/>
              <a:gd name="connsiteY4" fmla="*/ 995849 h 1106499"/>
              <a:gd name="connsiteX5" fmla="*/ 2102349 w 2212999"/>
              <a:gd name="connsiteY5" fmla="*/ 1106499 h 1106499"/>
              <a:gd name="connsiteX6" fmla="*/ 110650 w 2212999"/>
              <a:gd name="connsiteY6" fmla="*/ 1106499 h 1106499"/>
              <a:gd name="connsiteX7" fmla="*/ 0 w 2212999"/>
              <a:gd name="connsiteY7" fmla="*/ 995849 h 1106499"/>
              <a:gd name="connsiteX8" fmla="*/ 0 w 2212999"/>
              <a:gd name="connsiteY8" fmla="*/ 110650 h 11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2999" h="1106499">
                <a:moveTo>
                  <a:pt x="0" y="110650"/>
                </a:moveTo>
                <a:cubicBezTo>
                  <a:pt x="0" y="49540"/>
                  <a:pt x="49540" y="0"/>
                  <a:pt x="110650" y="0"/>
                </a:cubicBezTo>
                <a:lnTo>
                  <a:pt x="2102349" y="0"/>
                </a:lnTo>
                <a:cubicBezTo>
                  <a:pt x="2163459" y="0"/>
                  <a:pt x="2212999" y="49540"/>
                  <a:pt x="2212999" y="110650"/>
                </a:cubicBezTo>
                <a:lnTo>
                  <a:pt x="2212999" y="995849"/>
                </a:lnTo>
                <a:cubicBezTo>
                  <a:pt x="2212999" y="1056959"/>
                  <a:pt x="2163459" y="1106499"/>
                  <a:pt x="2102349" y="1106499"/>
                </a:cubicBezTo>
                <a:lnTo>
                  <a:pt x="110650" y="1106499"/>
                </a:lnTo>
                <a:cubicBezTo>
                  <a:pt x="49540" y="1106499"/>
                  <a:pt x="0" y="1056959"/>
                  <a:pt x="0" y="995849"/>
                </a:cubicBezTo>
                <a:lnTo>
                  <a:pt x="0" y="11065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78128" tIns="62888" rIns="78128" bIns="62888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dos controlos de risco selecionados</a:t>
            </a:r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CA460B7C-5331-4FD1-BC76-8F4E955793DE}"/>
              </a:ext>
            </a:extLst>
          </p:cNvPr>
          <p:cNvCxnSpPr/>
          <p:nvPr/>
        </p:nvCxnSpPr>
        <p:spPr>
          <a:xfrm>
            <a:off x="3277562" y="2932989"/>
            <a:ext cx="12770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A727879C-FB86-4033-AF43-60AA355FA3B1}"/>
              </a:ext>
            </a:extLst>
          </p:cNvPr>
          <p:cNvCxnSpPr>
            <a:cxnSpLocks/>
          </p:cNvCxnSpPr>
          <p:nvPr/>
        </p:nvCxnSpPr>
        <p:spPr>
          <a:xfrm>
            <a:off x="9744401" y="3613543"/>
            <a:ext cx="0" cy="82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596528-6A93-418D-9AB1-596B0C5EE82D}"/>
              </a:ext>
            </a:extLst>
          </p:cNvPr>
          <p:cNvSpPr txBox="1"/>
          <p:nvPr/>
        </p:nvSpPr>
        <p:spPr>
          <a:xfrm>
            <a:off x="7516776" y="25835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Sim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D3E62C7-D763-486B-A90E-2AF3834EAD2E}"/>
              </a:ext>
            </a:extLst>
          </p:cNvPr>
          <p:cNvSpPr txBox="1"/>
          <p:nvPr/>
        </p:nvSpPr>
        <p:spPr>
          <a:xfrm>
            <a:off x="5767067" y="383885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28438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7" grpId="0"/>
      <p:bldP spid="2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1685</Words>
  <Application>Microsoft Office PowerPoint</Application>
  <PresentationFormat>Ecrã Panorâmico</PresentationFormat>
  <Paragraphs>206</Paragraphs>
  <Slides>30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Times New Roman</vt:lpstr>
      <vt:lpstr>Times-Roman</vt:lpstr>
      <vt:lpstr>Tema do Office</vt:lpstr>
      <vt:lpstr>Apresentação do PowerPoint</vt:lpstr>
      <vt:lpstr>O que é um Sistema de gestão de segurança de informação?</vt:lpstr>
      <vt:lpstr>Estrutura de um SGSI – Modelo PDCA</vt:lpstr>
      <vt:lpstr>NORMAS ISO 27001 E ISO 27002</vt:lpstr>
      <vt:lpstr>NORMAS ISO 27001 E ISO 27002</vt:lpstr>
      <vt:lpstr>ISO 27001</vt:lpstr>
      <vt:lpstr>Requisitos</vt:lpstr>
      <vt:lpstr>Estabelecer um SGSI com base na ISO 27001 </vt:lpstr>
      <vt:lpstr>Estabelecer um SGSI com base na ISO 27001 </vt:lpstr>
      <vt:lpstr>Implementar e operacionalizar um SGSI</vt:lpstr>
      <vt:lpstr>Certificação de um SGSI</vt:lpstr>
      <vt:lpstr>ISO 27002</vt:lpstr>
      <vt:lpstr>Requisitos</vt:lpstr>
      <vt:lpstr>Políticas de Segurança da Informação</vt:lpstr>
      <vt:lpstr>Organização de segurança da informação</vt:lpstr>
      <vt:lpstr>Segurança de Recursos humanos </vt:lpstr>
      <vt:lpstr>Segurança de Recursos humanos </vt:lpstr>
      <vt:lpstr>Gestão de ativos</vt:lpstr>
      <vt:lpstr>Controlo de acesso </vt:lpstr>
      <vt:lpstr>Criptografia </vt:lpstr>
      <vt:lpstr>Segurança Física e ambiental </vt:lpstr>
      <vt:lpstr>Operações de Segurança </vt:lpstr>
      <vt:lpstr>Comunicações Seguras </vt:lpstr>
      <vt:lpstr>Aquisição, Desenvolvimento e Manutenção do Sistema  </vt:lpstr>
      <vt:lpstr>Relação com os fornecedores </vt:lpstr>
      <vt:lpstr>Gestão de incidentes de Segurança de informação</vt:lpstr>
      <vt:lpstr>Aspetos de Segurança da informação e Gestão da continuidade do negócio</vt:lpstr>
      <vt:lpstr>Conformidade</vt:lpstr>
      <vt:lpstr>Certificação pela ISO 27001 em Portugal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Catarina .</dc:creator>
  <cp:lastModifiedBy>Gonçalo Miguel Conceição Vicente</cp:lastModifiedBy>
  <cp:revision>69</cp:revision>
  <dcterms:created xsi:type="dcterms:W3CDTF">2021-11-02T11:13:17Z</dcterms:created>
  <dcterms:modified xsi:type="dcterms:W3CDTF">2021-11-18T12:02:54Z</dcterms:modified>
</cp:coreProperties>
</file>